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9" r:id="rId2"/>
    <p:sldId id="339" r:id="rId3"/>
    <p:sldId id="296" r:id="rId4"/>
    <p:sldId id="303" r:id="rId5"/>
    <p:sldId id="317" r:id="rId6"/>
    <p:sldId id="281" r:id="rId7"/>
    <p:sldId id="340" r:id="rId8"/>
    <p:sldId id="268" r:id="rId9"/>
    <p:sldId id="341" r:id="rId10"/>
    <p:sldId id="332" r:id="rId11"/>
    <p:sldId id="333" r:id="rId12"/>
    <p:sldId id="336" r:id="rId13"/>
    <p:sldId id="300" r:id="rId14"/>
    <p:sldId id="279" r:id="rId15"/>
    <p:sldId id="321" r:id="rId16"/>
    <p:sldId id="330" r:id="rId17"/>
    <p:sldId id="334" r:id="rId18"/>
    <p:sldId id="342" r:id="rId1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FFFFFF"/>
    <a:srgbClr val="3399FF"/>
    <a:srgbClr val="009900"/>
    <a:srgbClr val="0066FF"/>
    <a:srgbClr val="FFFF00"/>
    <a:srgbClr val="66CC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Meus%20arquivos\Profissional\2013%20-%20PERFIL%20DE%20AERONAVE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E:\Meus%20arquivos\Profissional\2013%20-%20PERFIL%20DE%20AERONAVE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J:\Meus%20arquivos\Profissional\2013%20-%20PERFIL%20DE%20AERONAVES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J:\Meus%20arquivos\Profissional\2013%20-%20PERFIL%20DE%20AERONAVES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J:\Meus%20arquivos\Profissional\2013%20-%20PERFIL%20DE%20AERONAVES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 sz="2800" dirty="0" smtClean="0"/>
              <a:t>Aeronaves novas (</a:t>
            </a:r>
            <a:r>
              <a:rPr lang="pt-BR" sz="2800" dirty="0" err="1" smtClean="0"/>
              <a:t>fab</a:t>
            </a:r>
            <a:r>
              <a:rPr lang="pt-BR" sz="2800" dirty="0" smtClean="0"/>
              <a:t>.</a:t>
            </a:r>
            <a:r>
              <a:rPr lang="pt-BR" sz="2800" baseline="0" dirty="0" smtClean="0"/>
              <a:t> 2012/2013) registradas no RAB em 2013 - </a:t>
            </a:r>
            <a:r>
              <a:rPr lang="pt-BR" sz="2800" dirty="0" smtClean="0"/>
              <a:t>Top 20 F</a:t>
            </a:r>
            <a:r>
              <a:rPr lang="pt-BR" sz="2800" baseline="0" dirty="0" smtClean="0"/>
              <a:t>abricantes</a:t>
            </a:r>
            <a:endParaRPr lang="pt-BR" sz="2800" baseline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6303043826129501E-2"/>
          <c:y val="1.4530723783592879E-2"/>
          <c:w val="0.96739391234774108"/>
          <c:h val="0.6539812325993631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 b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Resumo!$F$168:$F$187</c:f>
              <c:strCache>
                <c:ptCount val="20"/>
                <c:pt idx="0">
                  <c:v>EMBRAER</c:v>
                </c:pt>
                <c:pt idx="1">
                  <c:v>ROBINSON HELICOPTER</c:v>
                </c:pt>
                <c:pt idx="2">
                  <c:v>AIR TRACTOR</c:v>
                </c:pt>
                <c:pt idx="3">
                  <c:v>FLYER</c:v>
                </c:pt>
                <c:pt idx="4">
                  <c:v>CIRRUS DESIGN</c:v>
                </c:pt>
                <c:pt idx="5">
                  <c:v>HELIBRAS</c:v>
                </c:pt>
                <c:pt idx="6">
                  <c:v>EDRA</c:v>
                </c:pt>
                <c:pt idx="7">
                  <c:v>BOEING COMPANY</c:v>
                </c:pt>
                <c:pt idx="8">
                  <c:v>HAWKER BEECHCRAFT</c:v>
                </c:pt>
                <c:pt idx="9">
                  <c:v>PIPER AIRCRAFT</c:v>
                </c:pt>
                <c:pt idx="10">
                  <c:v>INPAER</c:v>
                </c:pt>
                <c:pt idx="11">
                  <c:v>CESSNA AIRCRAFT</c:v>
                </c:pt>
                <c:pt idx="12">
                  <c:v>AEROBRAVO</c:v>
                </c:pt>
                <c:pt idx="13">
                  <c:v>AIRBUS INDUSTRIE</c:v>
                </c:pt>
                <c:pt idx="14">
                  <c:v>AGUSTA</c:v>
                </c:pt>
                <c:pt idx="15">
                  <c:v>PARADISE</c:v>
                </c:pt>
                <c:pt idx="16">
                  <c:v>EUROCOPTER FRANCE</c:v>
                </c:pt>
                <c:pt idx="17">
                  <c:v>AEROSPATIALE AND ALENIA</c:v>
                </c:pt>
                <c:pt idx="18">
                  <c:v>TRIKE ÍCAROS</c:v>
                </c:pt>
                <c:pt idx="19">
                  <c:v>BELL HELICOPTER</c:v>
                </c:pt>
              </c:strCache>
            </c:strRef>
          </c:cat>
          <c:val>
            <c:numRef>
              <c:f>Resumo!$G$168:$G$187</c:f>
              <c:numCache>
                <c:formatCode>General</c:formatCode>
                <c:ptCount val="20"/>
                <c:pt idx="0">
                  <c:v>103</c:v>
                </c:pt>
                <c:pt idx="1">
                  <c:v>93</c:v>
                </c:pt>
                <c:pt idx="2">
                  <c:v>46</c:v>
                </c:pt>
                <c:pt idx="3">
                  <c:v>45</c:v>
                </c:pt>
                <c:pt idx="4">
                  <c:v>29</c:v>
                </c:pt>
                <c:pt idx="5">
                  <c:v>26</c:v>
                </c:pt>
                <c:pt idx="6">
                  <c:v>25</c:v>
                </c:pt>
                <c:pt idx="7">
                  <c:v>24</c:v>
                </c:pt>
                <c:pt idx="8">
                  <c:v>22</c:v>
                </c:pt>
                <c:pt idx="9">
                  <c:v>22</c:v>
                </c:pt>
                <c:pt idx="10">
                  <c:v>16</c:v>
                </c:pt>
                <c:pt idx="11">
                  <c:v>16</c:v>
                </c:pt>
                <c:pt idx="12">
                  <c:v>15</c:v>
                </c:pt>
                <c:pt idx="13">
                  <c:v>13</c:v>
                </c:pt>
                <c:pt idx="14">
                  <c:v>12</c:v>
                </c:pt>
                <c:pt idx="15">
                  <c:v>11</c:v>
                </c:pt>
                <c:pt idx="16">
                  <c:v>10</c:v>
                </c:pt>
                <c:pt idx="17">
                  <c:v>10</c:v>
                </c:pt>
                <c:pt idx="18">
                  <c:v>9</c:v>
                </c:pt>
                <c:pt idx="19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472000"/>
        <c:axId val="85473536"/>
      </c:barChart>
      <c:catAx>
        <c:axId val="854720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85473536"/>
        <c:crosses val="autoZero"/>
        <c:auto val="1"/>
        <c:lblAlgn val="ctr"/>
        <c:lblOffset val="100"/>
        <c:noMultiLvlLbl val="0"/>
      </c:catAx>
      <c:valAx>
        <c:axId val="854735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5472000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>
      <a:solidFill>
        <a:srgbClr val="0070C0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pt-BR" sz="1200"/>
              <a:t>Modelos de aviões monomotores a pistão novos (2012/2013) de 3 a 5 assentos mais registrados em 2013 (total=92)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147353361945638E-2"/>
          <c:y val="0.24334610471854784"/>
          <c:w val="0.93705293276108725"/>
          <c:h val="0.3355460782097012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Resumo!$F$116:$F$120</c:f>
              <c:strCache>
                <c:ptCount val="5"/>
                <c:pt idx="0">
                  <c:v>RV-10</c:v>
                </c:pt>
                <c:pt idx="1">
                  <c:v>Cirrus SR22</c:v>
                </c:pt>
                <c:pt idx="2">
                  <c:v>Inpaer Excel</c:v>
                </c:pt>
                <c:pt idx="3">
                  <c:v>Inpaer Explorer</c:v>
                </c:pt>
                <c:pt idx="4">
                  <c:v>Cessna 182T Skylane</c:v>
                </c:pt>
              </c:strCache>
            </c:strRef>
          </c:cat>
          <c:val>
            <c:numRef>
              <c:f>Resumo!$G$116:$G$120</c:f>
              <c:numCache>
                <c:formatCode>General</c:formatCode>
                <c:ptCount val="5"/>
                <c:pt idx="0">
                  <c:v>52</c:v>
                </c:pt>
                <c:pt idx="1">
                  <c:v>28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774336"/>
        <c:axId val="85775872"/>
      </c:barChart>
      <c:catAx>
        <c:axId val="85774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600"/>
            </a:pPr>
            <a:endParaRPr lang="en-US"/>
          </a:p>
        </c:txPr>
        <c:crossAx val="85775872"/>
        <c:crosses val="autoZero"/>
        <c:auto val="1"/>
        <c:lblAlgn val="ctr"/>
        <c:lblOffset val="100"/>
        <c:noMultiLvlLbl val="0"/>
      </c:catAx>
      <c:valAx>
        <c:axId val="857758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57743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pt-BR" sz="1400"/>
              <a:t>Aviões agrícolas a pistão novos (fab.2012/2013)</a:t>
            </a:r>
            <a:r>
              <a:rPr lang="pt-BR" sz="1400" baseline="0"/>
              <a:t> registrados em 2013</a:t>
            </a:r>
            <a:endParaRPr lang="pt-BR" sz="14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Resumo!$F$228:$F$229</c:f>
              <c:strCache>
                <c:ptCount val="2"/>
                <c:pt idx="0">
                  <c:v>EMB-202 Ipanema</c:v>
                </c:pt>
                <c:pt idx="1">
                  <c:v>Laviasa Pawnee PA-25</c:v>
                </c:pt>
              </c:strCache>
            </c:strRef>
          </c:cat>
          <c:val>
            <c:numRef>
              <c:f>Resumo!$G$228:$G$229</c:f>
              <c:numCache>
                <c:formatCode>General</c:formatCode>
                <c:ptCount val="2"/>
                <c:pt idx="0">
                  <c:v>61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827968"/>
        <c:axId val="85829504"/>
      </c:barChart>
      <c:catAx>
        <c:axId val="85827968"/>
        <c:scaling>
          <c:orientation val="minMax"/>
        </c:scaling>
        <c:delete val="0"/>
        <c:axPos val="b"/>
        <c:majorTickMark val="out"/>
        <c:minorTickMark val="none"/>
        <c:tickLblPos val="nextTo"/>
        <c:crossAx val="85829504"/>
        <c:crosses val="autoZero"/>
        <c:auto val="1"/>
        <c:lblAlgn val="ctr"/>
        <c:lblOffset val="100"/>
        <c:noMultiLvlLbl val="0"/>
      </c:catAx>
      <c:valAx>
        <c:axId val="858295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582796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pt-BR" sz="1400"/>
              <a:t>Jatos leves (até 8.600kg) novos registrados em 2013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Resumo!$F$245:$F$248</c:f>
              <c:strCache>
                <c:ptCount val="4"/>
                <c:pt idx="0">
                  <c:v>EMBRAER Phenom 300</c:v>
                </c:pt>
                <c:pt idx="1">
                  <c:v>EMBRAER Phenom 100</c:v>
                </c:pt>
                <c:pt idx="2">
                  <c:v>Cessna CitationJet 525</c:v>
                </c:pt>
                <c:pt idx="3">
                  <c:v>Cessna Mustang 510</c:v>
                </c:pt>
              </c:strCache>
            </c:strRef>
          </c:cat>
          <c:val>
            <c:numRef>
              <c:f>Resumo!$G$245:$G$248</c:f>
              <c:numCache>
                <c:formatCode>General</c:formatCode>
                <c:ptCount val="4"/>
                <c:pt idx="0">
                  <c:v>15</c:v>
                </c:pt>
                <c:pt idx="1">
                  <c:v>10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062976"/>
        <c:axId val="86064512"/>
      </c:barChart>
      <c:catAx>
        <c:axId val="86062976"/>
        <c:scaling>
          <c:orientation val="minMax"/>
        </c:scaling>
        <c:delete val="0"/>
        <c:axPos val="b"/>
        <c:majorTickMark val="out"/>
        <c:minorTickMark val="none"/>
        <c:tickLblPos val="nextTo"/>
        <c:crossAx val="86064512"/>
        <c:crosses val="autoZero"/>
        <c:auto val="1"/>
        <c:lblAlgn val="ctr"/>
        <c:lblOffset val="100"/>
        <c:noMultiLvlLbl val="0"/>
      </c:catAx>
      <c:valAx>
        <c:axId val="860645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606297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pt-BR" sz="1400"/>
              <a:t>Jatos executivos acima de 8.600kg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Resumo!$F$264:$F$269</c:f>
              <c:strCache>
                <c:ptCount val="6"/>
                <c:pt idx="0">
                  <c:v>EMBRAER Legacy 600/650</c:v>
                </c:pt>
                <c:pt idx="1">
                  <c:v>BOMBARDIER Challenger 300</c:v>
                </c:pt>
                <c:pt idx="2">
                  <c:v>DASSAULT Falcon 2000EX</c:v>
                </c:pt>
                <c:pt idx="3">
                  <c:v>BOMBARDIER Challenger 600</c:v>
                </c:pt>
                <c:pt idx="4">
                  <c:v>GULFSTREAM GIV-X</c:v>
                </c:pt>
                <c:pt idx="5">
                  <c:v>GULFSTREAM G150</c:v>
                </c:pt>
              </c:strCache>
            </c:strRef>
          </c:cat>
          <c:val>
            <c:numRef>
              <c:f>Resumo!$G$264:$G$269</c:f>
              <c:numCache>
                <c:formatCode>General</c:formatCode>
                <c:ptCount val="6"/>
                <c:pt idx="0">
                  <c:v>5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076800"/>
        <c:axId val="86107264"/>
      </c:barChart>
      <c:catAx>
        <c:axId val="860768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86107264"/>
        <c:crosses val="autoZero"/>
        <c:auto val="1"/>
        <c:lblAlgn val="ctr"/>
        <c:lblOffset val="100"/>
        <c:noMultiLvlLbl val="0"/>
      </c:catAx>
      <c:valAx>
        <c:axId val="861072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607680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0A9CA62-BB67-4859-9491-D01C2047F6D7}" type="datetimeFigureOut">
              <a:rPr lang="pt-BR"/>
              <a:pPr>
                <a:defRPr/>
              </a:pPr>
              <a:t>22/12/2014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96FBC6B-AD01-48BE-9CE2-B23E2FD1C1F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6192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0" r="10001"/>
          <a:stretch>
            <a:fillRect/>
          </a:stretch>
        </p:blipFill>
        <p:spPr bwMode="auto">
          <a:xfrm>
            <a:off x="0" y="0"/>
            <a:ext cx="9161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74999"/>
            <a:ext cx="7772400" cy="1470025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4077072"/>
            <a:ext cx="7029152" cy="79208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r">
              <a:buNone/>
              <a:defRPr sz="280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14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64547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1100" b="1" i="1" smtClean="0">
                <a:solidFill>
                  <a:srgbClr val="FFFFFF"/>
                </a:solidFill>
                <a:cs typeface="Arial" charset="0"/>
              </a:rPr>
              <a:t>Missão:</a:t>
            </a:r>
          </a:p>
          <a:p>
            <a:pPr eaLnBrk="1" hangingPunct="1">
              <a:defRPr/>
            </a:pPr>
            <a:r>
              <a:rPr lang="pt-BR" altLang="pt-BR" sz="1100" i="1" smtClean="0">
                <a:solidFill>
                  <a:srgbClr val="FFFFFF"/>
                </a:solidFill>
                <a:cs typeface="Arial" charset="0"/>
              </a:rPr>
              <a:t>Promover a segurança e a excelência do sistema de aviação civil, de forma a contribuir para o Desenvolvimento do País e bem-estar da sociedade brasileira.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35DC1-269C-4BEA-A000-6B1C3ED5647A}" type="datetimeFigureOut">
              <a:rPr lang="pt-BR"/>
              <a:pPr>
                <a:defRPr/>
              </a:pPr>
              <a:t>22/12/2014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CEBFE-CF61-4C18-B91F-C01E41B08AC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6411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7021-C7AB-4B42-8210-67F0D2C4D32C}" type="datetimeFigureOut">
              <a:rPr lang="pt-BR"/>
              <a:pPr>
                <a:defRPr/>
              </a:pPr>
              <a:t>22/12/2014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E7C0E-F8E5-428A-AFF5-5F8F6A32F3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761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64547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1100" b="1" i="1" smtClean="0">
                <a:solidFill>
                  <a:srgbClr val="FFFFFF"/>
                </a:solidFill>
                <a:cs typeface="Arial" charset="0"/>
              </a:rPr>
              <a:t>Missão:</a:t>
            </a:r>
          </a:p>
          <a:p>
            <a:pPr eaLnBrk="1" hangingPunct="1">
              <a:defRPr/>
            </a:pPr>
            <a:r>
              <a:rPr lang="pt-BR" altLang="pt-BR" sz="1100" i="1" smtClean="0">
                <a:solidFill>
                  <a:srgbClr val="FFFFFF"/>
                </a:solidFill>
                <a:cs typeface="Arial" charset="0"/>
              </a:rPr>
              <a:t>Promover a segurança e a excelência do sistema de aviação civil, de forma a contribuir para o Desenvolvimento do País e bem-estar da sociedade brasileira.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noProof="0" smtClean="0"/>
              <a:t>Clique no ícone para adicionar elemento gráfico SmartArt</a:t>
            </a:r>
          </a:p>
        </p:txBody>
      </p:sp>
    </p:spTree>
    <p:extLst>
      <p:ext uri="{BB962C8B-B14F-4D97-AF65-F5344CB8AC3E}">
        <p14:creationId xmlns:p14="http://schemas.microsoft.com/office/powerpoint/2010/main" val="419086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64547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1100" b="1" i="1" smtClean="0">
                <a:solidFill>
                  <a:srgbClr val="FFFFFF"/>
                </a:solidFill>
                <a:cs typeface="Arial" charset="0"/>
              </a:rPr>
              <a:t>Missão:</a:t>
            </a:r>
          </a:p>
          <a:p>
            <a:pPr eaLnBrk="1" hangingPunct="1">
              <a:defRPr/>
            </a:pPr>
            <a:r>
              <a:rPr lang="pt-BR" altLang="pt-BR" sz="1100" i="1" smtClean="0">
                <a:solidFill>
                  <a:srgbClr val="FFFFFF"/>
                </a:solidFill>
                <a:cs typeface="Arial" charset="0"/>
              </a:rPr>
              <a:t>Promover a segurança e a excelência do sistema de aviação civil, de forma a contribuir para o Desenvolvimento do País e bem-estar da sociedade brasileira.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b="1">
                <a:solidFill>
                  <a:srgbClr val="0070C0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2400"/>
            <a:ext cx="8229600" cy="48869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56CB1-A245-4277-BC4E-E0CF900FFB08}" type="datetimeFigureOut">
              <a:rPr lang="pt-BR"/>
              <a:pPr>
                <a:defRPr/>
              </a:pPr>
              <a:t>22/12/2014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1D66D-6B15-4315-9E8D-DBFAF54DE2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49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060848"/>
            <a:ext cx="7772400" cy="1362075"/>
          </a:xfrm>
        </p:spPr>
        <p:txBody>
          <a:bodyPr anchor="t"/>
          <a:lstStyle>
            <a:lvl1pPr algn="l">
              <a:defRPr sz="44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3429000"/>
            <a:ext cx="7772400" cy="1500187"/>
          </a:xfrm>
        </p:spPr>
        <p:txBody>
          <a:bodyPr anchor="ctr"/>
          <a:lstStyle>
            <a:lvl1pPr marL="0" indent="0">
              <a:buNone/>
              <a:defRPr sz="28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FE491-2A30-4A55-9E32-61CDDE849F11}" type="datetimeFigureOut">
              <a:rPr lang="pt-BR"/>
              <a:pPr>
                <a:defRPr/>
              </a:pPr>
              <a:t>22/12/2014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8E2A3-9F4B-4A3B-85A0-988EEE795C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30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64547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1100" b="1" i="1" smtClean="0">
                <a:solidFill>
                  <a:srgbClr val="FFFFFF"/>
                </a:solidFill>
                <a:cs typeface="Arial" charset="0"/>
              </a:rPr>
              <a:t>Missão:</a:t>
            </a:r>
          </a:p>
          <a:p>
            <a:pPr eaLnBrk="1" hangingPunct="1">
              <a:defRPr/>
            </a:pPr>
            <a:r>
              <a:rPr lang="pt-BR" altLang="pt-BR" sz="1100" i="1" smtClean="0">
                <a:solidFill>
                  <a:srgbClr val="FFFFFF"/>
                </a:solidFill>
                <a:cs typeface="Arial" charset="0"/>
              </a:rPr>
              <a:t>Promover a segurança e a excelência do sistema de aviação civil, de forma a contribuir para o Desenvolvimento do País e bem-estar da sociedade brasileira.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9F04E-90B9-4684-8288-40E82D29461B}" type="datetimeFigureOut">
              <a:rPr lang="pt-BR"/>
              <a:pPr>
                <a:defRPr/>
              </a:pPr>
              <a:t>22/12/2014</a:t>
            </a:fld>
            <a:endParaRPr 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7961B-65CD-4CC3-BDF9-4A8C494421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8058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547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1100" b="1" i="1" smtClean="0">
                <a:solidFill>
                  <a:srgbClr val="FFFFFF"/>
                </a:solidFill>
                <a:cs typeface="Arial" charset="0"/>
              </a:rPr>
              <a:t>Missão:</a:t>
            </a:r>
          </a:p>
          <a:p>
            <a:pPr eaLnBrk="1" hangingPunct="1">
              <a:defRPr/>
            </a:pPr>
            <a:r>
              <a:rPr lang="pt-BR" altLang="pt-BR" sz="1100" i="1" smtClean="0">
                <a:solidFill>
                  <a:srgbClr val="FFFFFF"/>
                </a:solidFill>
                <a:cs typeface="Arial" charset="0"/>
              </a:rPr>
              <a:t>Promover a segurança e a excelência do sistema de aviação civil, de forma a contribuir para o Desenvolvimento do País e bem-estar da sociedade brasileira.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DCFE4-EF5B-4392-91B9-E872F4E6E57A}" type="datetimeFigureOut">
              <a:rPr lang="pt-BR"/>
              <a:pPr>
                <a:defRPr/>
              </a:pPr>
              <a:t>22/12/2014</a:t>
            </a:fld>
            <a:endParaRPr lang="pt-B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10ACA-CE06-4EC3-9BB4-AC8A292BEAF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940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64547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1100" b="1" i="1" smtClean="0">
                <a:solidFill>
                  <a:srgbClr val="FFFFFF"/>
                </a:solidFill>
                <a:cs typeface="Arial" charset="0"/>
              </a:rPr>
              <a:t>Missão:</a:t>
            </a:r>
          </a:p>
          <a:p>
            <a:pPr eaLnBrk="1" hangingPunct="1">
              <a:defRPr/>
            </a:pPr>
            <a:r>
              <a:rPr lang="pt-BR" altLang="pt-BR" sz="1100" i="1" smtClean="0">
                <a:solidFill>
                  <a:srgbClr val="FFFFFF"/>
                </a:solidFill>
                <a:cs typeface="Arial" charset="0"/>
              </a:rPr>
              <a:t>Promover a segurança e a excelência do sistema de aviação civil, de forma a contribuir para o Desenvolvimento do País e bem-estar da sociedade brasileira.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A9F71-0E40-41E3-BFD9-A3C9470E0981}" type="datetimeFigureOut">
              <a:rPr lang="pt-BR"/>
              <a:pPr>
                <a:defRPr/>
              </a:pPr>
              <a:t>22/12/2014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7DB5C-081D-4BA4-9E23-7EA1F080369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70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64547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1100" b="1" i="1" smtClean="0">
                <a:solidFill>
                  <a:srgbClr val="FFFFFF"/>
                </a:solidFill>
                <a:cs typeface="Arial" charset="0"/>
              </a:rPr>
              <a:t>Missão:</a:t>
            </a:r>
          </a:p>
          <a:p>
            <a:pPr eaLnBrk="1" hangingPunct="1">
              <a:defRPr/>
            </a:pPr>
            <a:r>
              <a:rPr lang="pt-BR" altLang="pt-BR" sz="1100" i="1" smtClean="0">
                <a:solidFill>
                  <a:srgbClr val="FFFFFF"/>
                </a:solidFill>
                <a:cs typeface="Arial" charset="0"/>
              </a:rPr>
              <a:t>Promover a segurança e a excelência do sistema de aviação civil, de forma a contribuir para o Desenvolvimento do País e bem-estar da sociedade brasileira.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EE239-A8CB-4906-ACF5-80F09B56CBD7}" type="datetimeFigureOut">
              <a:rPr lang="pt-BR"/>
              <a:pPr>
                <a:defRPr/>
              </a:pPr>
              <a:t>22/12/2014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10B8D-397B-4A1B-92BD-985CDAFD1CB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422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64547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1100" b="1" i="1" smtClean="0">
                <a:solidFill>
                  <a:srgbClr val="FFFFFF"/>
                </a:solidFill>
                <a:cs typeface="Arial" charset="0"/>
              </a:rPr>
              <a:t>Missão:</a:t>
            </a:r>
          </a:p>
          <a:p>
            <a:pPr eaLnBrk="1" hangingPunct="1">
              <a:defRPr/>
            </a:pPr>
            <a:r>
              <a:rPr lang="pt-BR" altLang="pt-BR" sz="1100" i="1" smtClean="0">
                <a:solidFill>
                  <a:srgbClr val="FFFFFF"/>
                </a:solidFill>
                <a:cs typeface="Arial" charset="0"/>
              </a:rPr>
              <a:t>Promover a segurança e a excelência do sistema de aviação civil, de forma a contribuir para o Desenvolvimento do País e bem-estar da sociedade brasileira.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80B88-8B4D-4F94-8F4D-F53BB6F31E9C}" type="datetimeFigureOut">
              <a:rPr lang="pt-BR"/>
              <a:pPr>
                <a:defRPr/>
              </a:pPr>
              <a:t>22/12/2014</a:t>
            </a:fld>
            <a:endParaRPr 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15AF1-7009-4E3F-93D3-F3EE87C694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618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64547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1100" b="1" i="1" smtClean="0">
                <a:solidFill>
                  <a:srgbClr val="FFFFFF"/>
                </a:solidFill>
                <a:cs typeface="Arial" charset="0"/>
              </a:rPr>
              <a:t>Missão:</a:t>
            </a:r>
          </a:p>
          <a:p>
            <a:pPr eaLnBrk="1" hangingPunct="1">
              <a:defRPr/>
            </a:pPr>
            <a:r>
              <a:rPr lang="pt-BR" altLang="pt-BR" sz="1100" i="1" smtClean="0">
                <a:solidFill>
                  <a:srgbClr val="FFFFFF"/>
                </a:solidFill>
                <a:cs typeface="Arial" charset="0"/>
              </a:rPr>
              <a:t>Promover a segurança e a excelência do sistema de aviação civil, de forma a contribuir para o Desenvolvimento do País e bem-estar da sociedade brasileira.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F9C78-ACE0-4327-80A7-7D428A2FEFD0}" type="datetimeFigureOut">
              <a:rPr lang="pt-BR"/>
              <a:pPr>
                <a:defRPr/>
              </a:pPr>
              <a:t>22/12/2014</a:t>
            </a:fld>
            <a:endParaRPr 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E51CE-5A5E-40B3-BCE1-071C6161ECB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44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590800" y="185738"/>
            <a:ext cx="6096000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estilo do título mestre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22400"/>
            <a:ext cx="8229600" cy="47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6CE419-83FD-4590-8618-F7B325439E63}" type="datetimeFigureOut">
              <a:rPr lang="pt-BR"/>
              <a:pPr>
                <a:defRPr/>
              </a:pPr>
              <a:t>22/12/2014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E46765-0B8E-408A-AECD-F09E263329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632" r:id="rId2"/>
    <p:sldLayoutId id="2147484629" r:id="rId3"/>
    <p:sldLayoutId id="2147484633" r:id="rId4"/>
    <p:sldLayoutId id="2147484634" r:id="rId5"/>
    <p:sldLayoutId id="2147484635" r:id="rId6"/>
    <p:sldLayoutId id="2147484636" r:id="rId7"/>
    <p:sldLayoutId id="2147484637" r:id="rId8"/>
    <p:sldLayoutId id="2147484638" r:id="rId9"/>
    <p:sldLayoutId id="2147484639" r:id="rId10"/>
    <p:sldLayoutId id="2147484630" r:id="rId11"/>
    <p:sldLayoutId id="2147484640" r:id="rId12"/>
  </p:sldLayoutIdLst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70C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0C0"/>
          </a:solidFill>
          <a:latin typeface="Calibri" pitchFamily="34" charset="0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0C0"/>
          </a:solidFill>
          <a:latin typeface="Calibri" pitchFamily="34" charset="0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0C0"/>
          </a:solidFill>
          <a:latin typeface="Calibri" pitchFamily="34" charset="0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0C0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9.png"/><Relationship Id="rId7" Type="http://schemas.openxmlformats.org/officeDocument/2006/relationships/image" Target="../media/image52.jpeg"/><Relationship Id="rId12" Type="http://schemas.openxmlformats.org/officeDocument/2006/relationships/image" Target="../media/image56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11" Type="http://schemas.openxmlformats.org/officeDocument/2006/relationships/image" Target="../media/image55.gif"/><Relationship Id="rId5" Type="http://schemas.openxmlformats.org/officeDocument/2006/relationships/image" Target="../media/image50.png"/><Relationship Id="rId10" Type="http://schemas.openxmlformats.org/officeDocument/2006/relationships/hyperlink" Target="http://www5.usp.br/" TargetMode="External"/><Relationship Id="rId4" Type="http://schemas.openxmlformats.org/officeDocument/2006/relationships/hyperlink" Target="https://www.ufmg.br/" TargetMode="External"/><Relationship Id="rId9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chart" Target="../charts/chart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11560" y="1846830"/>
            <a:ext cx="6263680" cy="1800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4400" dirty="0" smtClean="0"/>
              <a:t>Programa iBR2020</a:t>
            </a:r>
            <a:endParaRPr lang="pt-BR" sz="4400" dirty="0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07504" y="5229125"/>
            <a:ext cx="4896544" cy="1080195"/>
          </a:xfrm>
        </p:spPr>
        <p:txBody>
          <a:bodyPr/>
          <a:lstStyle/>
          <a:p>
            <a:pPr algn="l">
              <a:defRPr/>
            </a:pPr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Nelson Nagamine</a:t>
            </a:r>
          </a:p>
          <a:p>
            <a:pPr algn="l">
              <a:defRPr/>
            </a:pPr>
            <a:r>
              <a:rPr lang="pt-B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Superintendência de Aeronavegabilidade</a:t>
            </a:r>
            <a:endParaRPr lang="pt-BR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24927"/>
            <a:ext cx="3240360" cy="323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96" y="1759822"/>
            <a:ext cx="6264696" cy="471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Barateamento da certificação</a:t>
            </a:r>
            <a:endParaRPr lang="pt-BR" dirty="0"/>
          </a:p>
        </p:txBody>
      </p:sp>
      <p:pic>
        <p:nvPicPr>
          <p:cNvPr id="25" name="Picture 4" descr="FAA sea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565392"/>
            <a:ext cx="864584" cy="864584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http://www.nats.aero/wp-content/uploads/2014/02/wn_easaLog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531" y="2656593"/>
            <a:ext cx="1080120" cy="68218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95536" y="4221088"/>
            <a:ext cx="1800198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Previsão 2016</a:t>
            </a:r>
          </a:p>
        </p:txBody>
      </p:sp>
      <p:sp>
        <p:nvSpPr>
          <p:cNvPr id="2" name="Retângulo 1"/>
          <p:cNvSpPr/>
          <p:nvPr/>
        </p:nvSpPr>
        <p:spPr>
          <a:xfrm>
            <a:off x="251520" y="1208946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Part 23 Reorganization Aviation Rule Making </a:t>
            </a:r>
            <a:r>
              <a:rPr lang="en-US" sz="2000" b="1" dirty="0" smtClean="0"/>
              <a:t>Committee (2011)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0750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/>
        </p:nvGraphicFramePr>
        <p:xfrm>
          <a:off x="0" y="1858"/>
          <a:ext cx="4572000" cy="3283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/>
          <p:cNvGraphicFramePr>
            <a:graphicFrameLocks/>
          </p:cNvGraphicFramePr>
          <p:nvPr/>
        </p:nvGraphicFramePr>
        <p:xfrm>
          <a:off x="0" y="3356992"/>
          <a:ext cx="4572000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4499992" y="3356993"/>
          <a:ext cx="4644008" cy="350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6629" name="Picture 9" descr="http://gondola.com.br/site/wp-content/uploads/2011/04/bndes-ico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06" b="34497"/>
          <a:stretch>
            <a:fillRect/>
          </a:stretch>
        </p:blipFill>
        <p:spPr bwMode="auto">
          <a:xfrm rot="-1678892">
            <a:off x="525463" y="5438775"/>
            <a:ext cx="122078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643438" y="185738"/>
            <a:ext cx="4043362" cy="20193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dirty="0" smtClean="0"/>
              <a:t>Influência do BNDES nas aeronaves registradas em 2013 (por segmento)</a:t>
            </a:r>
            <a:endParaRPr lang="pt-BR" dirty="0"/>
          </a:p>
        </p:txBody>
      </p:sp>
      <p:pic>
        <p:nvPicPr>
          <p:cNvPr id="26631" name="Picture 9" descr="http://gondola.com.br/site/wp-content/uploads/2011/04/bndes-ico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06" b="34497"/>
          <a:stretch>
            <a:fillRect/>
          </a:stretch>
        </p:blipFill>
        <p:spPr bwMode="auto">
          <a:xfrm>
            <a:off x="614363" y="2386013"/>
            <a:ext cx="122078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9" descr="http://gondola.com.br/site/wp-content/uploads/2011/04/bndes-ico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06" b="34497"/>
          <a:stretch>
            <a:fillRect/>
          </a:stretch>
        </p:blipFill>
        <p:spPr bwMode="auto">
          <a:xfrm>
            <a:off x="4356100" y="4221163"/>
            <a:ext cx="122078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63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Economia brasileira</a:t>
            </a:r>
            <a:endParaRPr lang="pt-BR" dirty="0"/>
          </a:p>
        </p:txBody>
      </p:sp>
      <p:sp>
        <p:nvSpPr>
          <p:cNvPr id="23555" name="AutoShape 4" descr="data:image/jpeg;base64,/9j/4AAQSkZJRgABAQAAAQABAAD/2wCEAAkGBxISEhMUEhQUFRQWFBgXFhcUGBkUFxYWGBgYGBgaGBcYHCshGBslHBcYITEiJSktLi4vGB8zODMsNyktLisBCgoKDg0OGhAQGywmHyQsLCwtLS0vLCwsLCwsLCwsLCwsLCwsLCw0LCwsNSwsLCwsLCwsLCwsLCwsLCwsLCwsLP/AABEIAOcA2gMBIgACEQEDEQH/xAAcAAEAAQUBAQAAAAAAAAAAAAAAAQMEBQYHAgj/xABHEAACAQIDBgMDBwkGBQUAAAABAgADEQQSIQUGEzFBUSJhcQcygRQjUpGhsdEVQlNicpLB4fAkM0OTlNIXssLT4xY0gqKj/8QAGgEBAAMBAQEAAAAAAAAAAAAAAAEDBAIFBv/EADARAAICAQQBAAcHBQAAAAAAAAABAgMRBBIhMUEFEyJRcZGhBhQyM2Gx8CNCUoHh/9oADAMBAAIRAxEAPwDt4Em0CTAItFpMQCLRaTEAi0WkxAItFpZpjD8oakbWFJagPXVnVvuX65ewCLRaTEAi0WkxAItFpMQCLRaTEAi0WkxAItFpMhjaALRaUsJiVqotRDmR1DKe6kXB+qVoBFotJiARaUyJVlIwCoJMgSYAiIgCeapIBsLm2gJtc9BfpPUQDG/KcV+gpf55/wC1HyjE/oKf+d/45kok5/QHId/t5toYbFk0qVVHFMLT4dI4im1NsrNdsupzi1tCPjruG5m2sfiMJTq18OoqHMDnJw5YBiA3DKsVv668+s22JLlnwiMGO+U4r9BT/wA4/wDalxg6tU34lNU7ZX4l+9/ALS6iRkkRESAIiIAiIgCJja+xkdixqYgEm9lr1UUeiq1gJT/INP8ASYn/AFNf/fJwgXm0NoUqCGpWdaaDmzkKBflqZqm8+/GDODxXyfE0qlbgVOGqNmYuVIWw8iQZG+24XyygqUqzq6uHHHapiaZ0IPgdjY6+8NeY6zQcN7KNqUHDUqmDf95PsyG/pO4qHlnLydm2Girh6CoQVWkigg3BAUDQj0l9Na2DuqKOHp03rVmdV8Rp1qtNCxJJyoGsouZkPyEn6TE/6it/vnLUc9k8mUvJmL/IafpMT/qKv+6ZKmtgBroOpufies5ZJ6lIyrKRgFQSZAkwBERAEREASLyli6OdHQMVzKRmXQrcWuD3E+bsSlWlUqoz1FcVCKlncZmQ2u2vi+MpuuVeMornPYd921vPhcMrmpVTMv5ikFy1tFCjW85N/wARMUMZRxFao4wyM5q0aQGXhlCBodXINje/Q+k1MCQayo1JnCmmK1LihvdNLiLnDeRW9/K8yLUynNY4KfWylJYPpzD1g6q66qyhge4IuPslSeKYFha1raW5W6W8pQq7Ror71Wmvq6j7zPRNRdRMNiN6cChs2KoA9s6k/UDMRgd/cI+Kq0TUyqBdKrlRRcrYMEe/O7fHK3aSot9IjKNsr11RWd2CqoLMzGwUAXJJPIASMPXV1VkYMrAFWU3BB5EEcxOSe07e/jscLQa9AWNV11FVtGCK3VBpfudOhB2L2Q7QzYVqTML06rBQTrlYB9B2uTKvWe3swcKxOW036IiWFgiIgCIiAIiIAiIgCUjKspGAVBJkCTAEwm9G8tHAUxUqh2zNlVUFyzWvzJAGnUmZuc79sOMqJRoqtOm1N2YM7oHKOAMuXNopILa+Urtlti2czeE2Y7/i81z/AGOw6E1tfK4CfxmI2H7U8SuPvjWUYR1KkIlhRbUo99Wa9sp1PPkLa6SJOnUAjseswR1c08syq+Xk+ha+9uBVBUOKoFSLjK6sWHkqm5+qcc312/TxmIz0qYpoBzKgVKh0uzkegAHS3nNd4YHK1j/WvnE5u1DsWPBE7XJYPUpYmkHRlP5ykfXPcm8zp4eSs3vZPtSxFPDrSegjVUQItUP4GygAM6WvfS9gfqms43ePF1WZjWK3v4aSpTUX7ZRf4kk+cxV4vLpaiyXk7dkn5KtbEO5LOxZjzZtSdLa/ASjlPVmIF8qk6LfnaTeLzlXWLqT+Zxlkgy+2RtfEYaoHw7lWzLplVs9j7tmB53I0sdZYXnujWZGVkYqykFWGhBHIiQrJJ5yE8PJ9M0WJVSRYkAkdtOUqTk+7vtTcNRpYqkMlgr4gVLHlbO1PLYa87HTUze9m74YCu2SliqLP0XMFJ/ZDWzfCetCyMlwzfGal0Z2JAMmWHQiIgCIiAIiIAlIyrKRgFQSZAkwBLLbGBp16NSnUVWVlOjC+ttD5EHW8vZQxlUKjsxAAUkk6AADrIl0Qz5jUyZ5XlJnhnnntW6Hl93nIZbGeZ7U3069Pwgg8xESAJMiIBMSIgC8REA8VUzC1yL87du0cJbWsLek9yJOWDZN2t9cXgsiq/EoKdaVTXQnUI51U9uY8p2fB7zYOoKdq9IM6K6ozqr2YXF1JuDPnSePkqXLkAk8r8rjraaqtTKPEuS6FrXZ9ShgeUXnzPhNqYqiuWjia9JfopUYKPRb2HwmX2JvvtDDupOIaugPip1vEGF9bP7ynsb2HYzStXB9lqvifQUTXd097qGPU8O6VF1ek9swHcEaMvmPjabDNKkmsouTT6JiIkkiUjKspGAVBECDANS3033pYEcNRxMQRdU6LfkznoPIan7ZxjbG2cRi2LYiq73N8lytMdgtMGwA87nzmY9pVRG2jXNNgwOQMQbgOqhWX4WmsTy77pOTWeDFZNt4JvEiJlKiYiLwD2ddevXz8/wAZ4krfp+E9mmTbLbXoLk37aCXQplNZXXxRKWSnLjB4J6psg9T0HqZd09g1jr4R6zIJs3EWtxwo6BAFH2CcTjBL8yC/3n9jVXppN+0ngqU8BTw1NqrDOyKW8tOgHT1mHpY35RWWnVVQXHhZBYg2zANc+IWB85W21sllpMzVXc+EAEnW7AdZiaeBZq1BWuoZrXHQhTNek0VUqLLHPc/8sPg0TwmoKPHuL3H7NqUveF16MOX8pZzY/wAiVALLXe3YkkfUZZ1N3ag5OpmSPqWvzYv5r90UWaWWcxTwYiJUq0GU2awI6EETytMn6P1y16aeMxafwaMri0FXvykM15Lt25f1rPEoOSbxIiQC62bj6mHqLVosUdToR9oI6g9ROlYT2wUgKYr4eqCbCo9PKyD9YKTmI625+s5XEuqulX0dwm49H01s/H069NalJ1dGF1ZTcH+u0upyv2J1m/tSa5Bw2HbMcwP2KPqnVJ6lU98VI2wluWRKRlWUjLDoqCU8RTLKyglSVIDDmtxa48xKgkwD5y3o2BVwVY06pzX8SVLECoDzOvW/MTET6N3m2BSxtHhVcwGYMrLYMrDtcTmyeymvxSGrUxQDe/rnKc/dtYN0526+U8y3SyUvZ6Mk6Wnwc7iXO0qAp1aqDVUqugN73CsQDcaHQCecDg6lZwlJGqOTYKov9fYeZmZxecFOPBQidc2D7LKApg4tmeqdSKbFUTyBGrHz+yaVhN3xTY8XxMGIy9BY217yNR/QipT8l8NNObwjDYDZb1eQsv0jy+HebNs/AJRHhFz1J5n8JciUNoYsUqbOQTYaAalj0A+M8qV1l8lCPnwelVpoUrc+/eU9rbTp4dc1Q8/dUe83oP48ppeN3orOxy+BegDH7xa5lli6las7PUVzm1Hhay9gNPdli9NhzVh6gj759p6N9DUaeO6zEp/RfAwX6qc3iPCLttpuTeyk3vrmJ+smXG0NvPVy3VRlHW3T9m2vnMUDE9rZFcLoy72ZKjtuqvum3ozj/qm37v7wU6wCMStXsxvm/ZPX05+s59JB+BHIjneYNf6Kp1Ve3GH4aLqdTKt+86ti8GlUWcX7HqPQzXdpbHekDl8a9SOY9R285ebq7a46FXPzqcz9JejevQ/zmbnwdiu0Vrqn4/nB6cqq9RHcaFE2raOx6b3YWRuZP5p9R09ZrFVLEjQ26r4h8DN1E/Xr2EeZdp51vDPESjiw1rjTLckdwByihWzWA10ve/TT+vhN/wBzscNy+RXseMlaJNj2/j90zm5+7xx1cU86og1ckgOV1NqanVjpz5Dme0p9RZnGDlRbeEbt7FMI4GJqm+RiiL2LLmLfVmAnUZa7NwFOhTSlSUKiCwA+/wAye8up6lUNkVE3wjtjgSkZVlIyw6IxGISmheoyoo5sxCgepMwOI33wC8q3FPaglSuf/wA1Imfq0FcWdVYaGzAEXHLQyeHYEKAummml/QSVjyGajj996gR2oYDGVMqlrunBSyi5JzHN07Tm+9/tHxGPprhqFLhisygLTc1Hq5rZVuABbXUDn10vfq21dh4ytTdflpW6kZUpIim45MTdgPQ3mq7r+zF8PVGJNVKVdbrTWkoqoiWt/iAHMR1FtOsti4JZ8nPJZ7kVMXsvDmhX2diKqmo1Q1EKVNWtoEHICw69zNq2Zvns0Er/AO1cnVa1FqFz5tlyn65teGRgoDsGa2rAZQT3y3Nvrk1aKsLMAw7ML/fK24t9E4FGqrKGUhlIuCDcEHkQRzE0zeLdWo1Q1KADBiSVuFIY87X0IM3SmqqAAAABYACwAHQDpPV5l1GmhfHbM7jNxeUcjxuzqtE2qoy9r8j6EaTAbS3iOHqCklE1XqL0bKRmJAAsDqZ3etSVwVYBgdCCLg+omn7b9muAxDM9qlKqRZXp1GGQjkQp009Jk0foyujUKyTzFZ+Z1bbKUMLs46d7QCc1BgRoRnAAtcEZMluuo/GexvZTIPhrISb3BVumW3MaWOg6adpg6mxK+ZrDNZmGa4GaxIzanrzlIbKq5irDK2UlQdc9raKRpf1n0/3Sh+PqzzN0jdK22Nm4hqdxRUX+c41EhiLaZaiiwN+pMtto7rYd7tQzBCbKyOKq8hqQTcC5tzHT4av+Q6/0P/sv4z3hdm4qmxNPMjqbEq2U3tfXXXnIdDj+CbX1J357RdbW3eemqZEL2Bzspvm5MpFIgMoykdx5zAzc/wAu1KR+epFaZsAyMgqDQ+8BZX5tyAOvPrL6vsehjKXFXz+dQWYADnUX886dQD2PKRHUTr4tXHvQcE+jTtg4vhV6TdM2Vv2W0P4/CdMM51it3sRTqKuXMCfC6+6eR1v7rfqmxnTfkNT6P2ifM/aWuMp12Q5yn9D0NA2k0y3tPFWirDKygjsRK9Kgzchynt8G4FyNPUT5mKmusm94fZq20NgkXal4h9E8x6HrMJTXICmVQAb8iGHcXvyvOgVKRU2PP8Zmd2N2qNeuTiKavkQEBtQxYkDMPzgLHQz1tBrL3L1Xv/nJgv0qS3QeDXfZxugcVUFasn9mS9s3Kq40y26qNb/V3nZaWDprlyogyiy2UDKLW0sNNNJUo0lUBVAUDQACwA8gJUn0FdexFUIKKEREsOxKRlWUjAKgkyBJgCIiAJDHSTEAtUGY6ZbZufMm0lgtzmI9CbW+2XMiAWzZWsq6gHXqAB3Ml1DNbQ2U3HxEuItAOP7y+zrFGofklShkysPnajBrMdBlykAj6QN/SabjVbDMMOaiVK6PYm91Fr5rk/ET6SInF/bjg8HRqUXFAcesKhZlYpfKFAZgNGYEzZRc3JRZRZBJZRrVBhmvUSiwN72qkG/f3enOVONTtXUMKjcQWcuQpAUXGouR5+U0S0uKmKZ2VqpL5Qq2Jt4F5LcDTTrNrqM6mZzH4MVGpr82ovrZixsOepAsP5TMYCuyuvBemiICDmI8VugFiD6HnNMdAPepspZgyEkgcM301Gt/peUuK1UU2dKdMK92TMrs51bQJy5qcuo1B6RKOVhkpnUNkYvDuHpvluyBgFN1sCfD+qVJJse/M9L3CVKRNxmB/XPP7Zqe62xfk6FnHzjgX/VA5L69/wCUzk+C9KayE79tXMVwevp62oZkZBauYOpYIxa/PS2nX0EoPQCeJqi2BB968wWO21TTRfG3l7o+P4TX8ZjnqnxnToBoB8JmrqlZzJYK7dVCHC5ZuG2t46VN8qoKhsPFfQc/rm6+zq78eq1zmFNQemmckD0JE4rhqDVHVEUs7EKqjmSeQn0VutssYXC0aNgCqDNbW7nVzfrdiZ7WiqSk2kZYWzsll9GWiInploiIgCUjKspGAVBJkCTAEREARKGJxVOmuao6ovdyFH1mattP2k7Oo3Aqmq3akpYfv6L9slRb6RGTcJi95drjCYatXYX4aEhb2zMdFW/S7ECc9xXtVr1NMJgyexfM5/cQf9U0zezeXaFe1PGEouj8PIKYuCQLjnob8zLo0SzycuaN49mm/eLxmMqUMQEZeC1VSi5OGVZVy+YObrr4et9Ooz5r3NrbQw+fFYRKmVzkLCnxEYITodPpE8rTfNme1mqhC4vDa9WpXQ/5b/7pM6W3mPQUvedYnHfblsSvWrYapTAdRSZct7MGzAkgHncEfVN92Rv3gMQbJXVX+hV+bN+wLaN8CZebwbFXFqnjK5bkEDMDe34TNOdtS3Vr2vczrbGXD6PlqthKiaOjr+0pH8J5Ku55MT5L8OQHlO+bwbsfJ6QqLULgEBgRbnyI+M1wTLb9oraXtsq5+P8AwLQxlypHOMFu/iapHgKD6VS629Adfsm4bI2ClE52Jq1jzdu/kD951l5jdo06XvHX6I1P8vjNfx22alTQeBew5n1M83UektZrVt/DH9P5k6xRp/1ZnMdtanT0vmbsv8T0mvY3adSroTZfojl8e8tFI5H7Of8AOGW3p36SirTwhyuWZbtVOz4HmJJBtexsOZtpry16Ta9zNya2MdWqK1PDg+Nmupf9VAdTe48XIa9dJpjXKTwkURi28Iy3si3fd63ytgRTpgqlx77sLEg9lF/ifIzsU8UqSqAqgAAWAGgA8hPc9eqtVxwbYQ2rAiIlh2IiIAlIyrKRgFQSZAkwBMbt/A1q9E06Nc4diReoozMFBuQuuhPK/rMlELgGi0vZjhWbNiauIxLd6tT+j9szuC3QwFG2TDUrjqy5z9bXmdlltXBGtTKCrVpXIu9EhXsOgJBtedOcn2yMInE4qhh0zO1Okg6sVQT5s3zxXExWNr01PDqVMy+emW/xyhv/AJTtR9mWAZs1Tj1W+lVqsxPx0Mxq+zANVAqVs2GVrimFy1G7Kz35Cw1Avp0l1brjltvJzLJsXs7w9Kls/DUqLo4WmMzIQw4jXape3XMTM5isFTqC1REcHo6hvvE1NfZpg1bPRfE0XHJqVXKR9k3HD08qqpYsQAMze81ha5t1POUyx4Z0axtH2ebOrXvQCE9aRKfZy+yUt3tyTgq6vRxdc0RmzUHN1a6kDloLEg8uk3CRG+WMZGEW20MElZClQXU2NtRy1GonC97cdUpYrE0UAREqkLbnksCNenMzavan7RThycJg3HH/AMWoLHhD6K9OIfsHmdOS4RHuWckltSWJLE9yTzPOebrIVy7SyVW2NLCZdkyIlXCqC6Ai4LqCO4LC4mJGTs2bdTcXEY2zn5qhf32Hib9hevqdPWdCwO52zdnoXxBR9b58SVt5AL7unpebFtvZ9arTVKFc4bUZmRFZslrZVzaKeWvlMDh/Zvgs2eua2JqdWr1C1/gLaeU9irTVwWWbI1KJp3tQ3tweKw60cMzuyVlqXVSiEAMpvexbRidB0EutxvaVh6GHp4fFcQNTGUVAM6lL+G9jmuAQOXSbjtnZ2zMNh6iVBhsOj02S5Cq2oI0/OJ9Jyr2Y7Vo0KjHHBBQq0gud1DU+KpOpFtLi+vpebYxUovCfB0+Gdo2VvJhMT/cV6bn6INm/dNj9kys1Ft0tkYxc9OlQYHXNQa3/ACG09UN0a1Aj5LjsSij/AA62XEU/SzDMB6GVNR8P5nXJtsTys9TgkREQBKRlWUjAKgkyBJgCIiAIiIAiIgCIiAJBkyIB8xbXw/8AbMU7jxNiKpAOhALtbn3Eoz6G3l3Tw2OA4ykMoIV0OVhfv9IeRuJx3e3cyvgDmYipRLWWoNNTyDL+adD3H3TzNRTNPd2jHZXJPJrc6F7ONyOPkxdclaauGpINOIVNwxP0cwFrc7dudruFuPUxL069dcuHBDANzrWOgA6Jcak8xy53naKNIIAqgKoAAAFgAOQA6TvTafPtSOqqv7me5MRPQNRZ4jZVCo+d6VN3tbMyKzWFyBcjlqfrlrS3bwi1WqigmduZtcdL2Q+EE2GoEy0ScsYLTDbMo02LU6VNGIsWVQpIve1wOVxeXcRIAiIgCIiAJSMqykYBUEmQJMAREQBERAEREAREQBERAExG8mwKeNpLSqk5BUSocul8p5X6A3tMvEhrIKdGiqqFUAKAAANAANAAJUiJIEREAREQBERAEREAREQBKRlWUjAKgkyLRaATEi0WgExItFoBMTE7e27TwnBNW9qtXhAjnmKOygDmxJTKAOrCWlbeaz1EFPxLUFNFJKGobkFtUtk8LeIFuXSAbDE1qpvYotlpO2fDDEUwpzOyk0wAyKCUu1Ww5k5HsNNamG3nWpUFNVDMaebRrAuVZwil1FzZDe9iO1gxAGwxNZwW9yVGQBDYvkdg11BNV6CFDYcRGem3i00sdZdVt6cMtQ0i7cUEjIFJYkOqWAtqbsCPLXkIBnImvUN8sG5OWrexAJCmy34ViTbRfn6Yv3J7GG3toNhWxNDNWVeGLAZSTVyZQbjQ2qKT1F+UA2GJr9beygrU18ZzvluBZVAFUtUu1roOC4uPI2sbz2m9WGNSnTzMKlQkKhUhtBTa5FtBlqofIG5tY2AzsTADe/CZDUFQlAwUkAn3gGU+hBvLmlt+kzZV4hJqVE0RjrSqClUa1r5VcgZuXXlrAMtEwmA3ko1Kb1DmTIoZlIucpZ1UrYeK5RgLdRPWK3koU/7wullDNmRhkuWVc2mhYowHew7i4GZiYnZ+36NapwkLh7MbMhW4Th5tSOnFp/vetsraATEi0WgExItFoBMpGVLSMsA9REQBERAEREAsNrbIo4lVWsmcKSVF2WxZGpk+EjXK7DyvcagGUa279By5ZXYta5NWrcWJYZDnvT1J9214iARR3dw6NUZFdGqKitkq1VGWmAqBQr2SwAtlt17m/ht2MKRbhn+7NPSpUHhKspNw/v2dxn97xHWIgFTD7vYZODlQjggLTu9Rgqr7oILeIL+bmvl6Wh938Ma4xBpDjBxUD3a+cUzSva9vcYi1rdeYBiIBbLufgQlVBQULVpcKoMz+Knnd8t82niqObix1HYWuBu5hgpQU7KajVCod1BdmVyxAbXxIpHa1hYExEAg7tYUm/D1D5x430PjuAM1gp4r3QeE5jcTz/wCmMLZQaZIV1cZqlRrumQoWu3jy8NLZr2y6REA81d1cIyBDTbKCbAVaosGABUEPollHgHh05S4GwqF1IVgVeo4K1KinNVfiVLkNqrPqVPh0GlhEQCkd2sMQRwzYpkIFSoAVHEsCA2tuK516kHmotNfdzDP76M3hynNUqEsLsRmJbxkF2ILXIvpaTEAq4fY1CnU4qJapZxfMx0fh5tCba8Gn0/N8zfIiIgCIiAIiIAiIgH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/>
          </a:p>
        </p:txBody>
      </p:sp>
      <p:grpSp>
        <p:nvGrpSpPr>
          <p:cNvPr id="23556" name="Grupo 11"/>
          <p:cNvGrpSpPr>
            <a:grpSpLocks/>
          </p:cNvGrpSpPr>
          <p:nvPr/>
        </p:nvGrpSpPr>
        <p:grpSpPr bwMode="auto">
          <a:xfrm>
            <a:off x="533874" y="2075365"/>
            <a:ext cx="7926558" cy="1641668"/>
            <a:chOff x="275531" y="1268760"/>
            <a:chExt cx="7927204" cy="1641514"/>
          </a:xfrm>
        </p:grpSpPr>
        <p:pic>
          <p:nvPicPr>
            <p:cNvPr id="23570" name="Picture 5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014"/>
            <a:stretch>
              <a:fillRect/>
            </a:stretch>
          </p:blipFill>
          <p:spPr bwMode="auto">
            <a:xfrm>
              <a:off x="275531" y="1268760"/>
              <a:ext cx="1680069" cy="158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1" name="Retângulo 3"/>
            <p:cNvSpPr>
              <a:spLocks noChangeArrowheads="1"/>
            </p:cNvSpPr>
            <p:nvPr/>
          </p:nvSpPr>
          <p:spPr bwMode="auto">
            <a:xfrm>
              <a:off x="2082055" y="1340761"/>
              <a:ext cx="6120680" cy="1569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b="1" dirty="0" smtClean="0"/>
                <a:t>Dependência do mercado </a:t>
              </a:r>
              <a:r>
                <a:rPr lang="pt-BR" altLang="pt-BR" b="1" dirty="0"/>
                <a:t>nacional é </a:t>
              </a:r>
              <a:r>
                <a:rPr lang="pt-BR" altLang="pt-BR" b="1" dirty="0" smtClean="0"/>
                <a:t>um grande risco à sobrevivência </a:t>
              </a:r>
              <a:r>
                <a:rPr lang="pt-BR" altLang="pt-BR" b="1" dirty="0"/>
                <a:t>das empresas a longo prazo</a:t>
              </a:r>
            </a:p>
          </p:txBody>
        </p:sp>
      </p:grpSp>
      <p:grpSp>
        <p:nvGrpSpPr>
          <p:cNvPr id="23557" name="Grupo 10"/>
          <p:cNvGrpSpPr>
            <a:grpSpLocks/>
          </p:cNvGrpSpPr>
          <p:nvPr/>
        </p:nvGrpSpPr>
        <p:grpSpPr bwMode="auto">
          <a:xfrm>
            <a:off x="1077491" y="4338290"/>
            <a:ext cx="6446837" cy="1250950"/>
            <a:chOff x="429874" y="2924944"/>
            <a:chExt cx="6446382" cy="1249897"/>
          </a:xfrm>
        </p:grpSpPr>
        <p:pic>
          <p:nvPicPr>
            <p:cNvPr id="23566" name="Picture 6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488" y="2924944"/>
              <a:ext cx="1781768" cy="1249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8" name="Retângulo 4"/>
            <p:cNvSpPr>
              <a:spLocks noChangeArrowheads="1"/>
            </p:cNvSpPr>
            <p:nvPr/>
          </p:nvSpPr>
          <p:spPr bwMode="auto">
            <a:xfrm>
              <a:off x="429874" y="2969076"/>
              <a:ext cx="4142289" cy="1076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lvl="1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3200" b="1" dirty="0"/>
                <a:t>É preciso competir globalmente</a:t>
              </a:r>
            </a:p>
          </p:txBody>
        </p:sp>
      </p:grpSp>
      <p:sp>
        <p:nvSpPr>
          <p:cNvPr id="23559" name="AutoShape 11" descr="data:image/jpeg;base64,/9j/4AAQSkZJRgABAQAAAQABAAD/2wCEAAkGBxAQERQUEBQQFhUUFA8QFRQVFhUUEhQVFRcXFhQUFBUYHCggGBwlHBQUITEhJSksLi4uFx8zODMsNygtLisBCgoKDg0OGhAQGywkICQsNywvLDAvLCw3LywuLC8sLCwsLCwsLCwsKywsMCwsLy8sLCwsLCwsLCwsLCwsLCwsLP/AABEIAMQBAQMBIgACEQEDEQH/xAAcAAEAAQUBAQAAAAAAAAAAAAAAAQMEBQYHAgj/xABAEAABAwIDBAUJBQgCAwAAAAABAAIDBBESITEFBkFREyJhcZEHFDJCUoGhscEjNGKCoiQzcpKy0dLhY/BTc4P/xAAaAQEAAgMBAAAAAAAAAAAAAAAAAQMCBAUG/8QALBEAAgIBAwIFAwQDAAAAAAAAAAECAxEEITEFEjNBUWFxEzKRIiOBoRQ0sf/aAAwDAQACEQMRAD8A7e0BTYI1SgIsEsFKICLBLBSiAiwSwUogIsEsFKICLBLBSiAiwSwUogIsEsFKICLBLBSiAiwSwUogIsEsFKICLBLBSiAiwSwUogIsEsFKICLBLBSiAiwSwUogKFgpREBVapUNUoAis9o1RjAI4m3ctdk36pI5TDO/o3j22uY0g6OD7Ftj3hQ2lyZwrnN4gsm3IsfR7XhlF2PDhzaQ4eLSVeRytdoQe4qTFpp4ZUREQgIix22NqxUzHPkc0BoxEk2AHNx+mp4ISk28IvJahjLYnNbfS5Av3XVQOBzC4ZtfynVDpnGBkJi0tMzG5/4jmMA5NGnevdD5SmD95SBp9qnldGf5dPiqfrwzydF9J1XbntO4ouX0XlIozrPVxdksYmaPe0E/FbJQb1se0SNkhmhDgySSIOa6InQyMJOSsU4vhmnbpravvi0bYi8sdfTv7F6WRSEREAREQBERAERU5ZmtF3EAdpsgKiKxO14Pb+Dv7KW7WgPrjwcPogL1FbsrYjo9niFWa8HQgoD0iIgCIiAooiICq1SoapQGN24Psx/EFoO+e7/nkN2D7aMEs/EOLD38O3vXS6mnbI3C4XHeR8QsZLsQeo9w7HDEPofisZxUlhl1F06bFOHKPnGCV0TjhL2m9jhJa4Edo0IzXUdxN6HTs6KV2KRg6rnZukaOZ1xDjzGfNUt8vJ1USymambGS7N7Q62J3tNuBmeK0aTZlfQyB7opY3MIIdhu247RqFoRVlMvY9ZbPTdRowmlL/jO5RbReOJ8bjwN1Qq98aeB4ZUPDC4Xa5zXNY7nZ4Bbl22WF3c2yyshEjcnCzZGcWO5dx1BXrb+x46yExvyPpMfxY/ge7mOS3nJuOYnlo1Rhd2XZSzh+xm9p730sMBm6RmHQODmvBJ0a0NPWcbHLsXD9696Zq9/Wu2MG7I73z9uQ+s75aBea+kfBTSxyNwvjqoLjvilsQeIOS21u7myIxBTVD5BUzxxyCQF1gX6fhGYIAPJaspys24O9Tp9Po337yb4fO3qc1Rbjs7cN8stRE6eNkkDwwBwykBFw4Z3GVuatdu7j1lHG6V/ROjbhu5jsxchou0gHUjRUOuWM4OpHW0OXZ3bmsLL7s7dkoZhI3rNcMEsfqyM4g9uZsVZs2bO5nSCKUxj1wxxb42VosVmLyWzjC2Lg915n0NuxtmMNjDXYqeb9w86xuOsD+VjkPDkttuvnDc7eMUjjHNd1NNZsjczgPCVnIjjbUdy7hu/tMm0Mrg44Q+GXhPHwN/aAtfnrzXRqsU17njdfopaazHl5M2BFAUq00QiIgPEkgaLuIA5nJY6o25E30buPZkPE/Ra/XzO6aQO61nuAuTkOAHJQ1zTwI+KAvqjbUzvRswdmZ8SrB5LjdxJPMm5VRrWnQ+IXroDwse4oCiGqbKoYiOBUtagPAavTctLj4KoGKtFTE6BARFVSt0e73m/zV/T7Ql4gO91j8FLKFrBikIaO0qzqtvRx5QNDj7RyHhqUBn2S5XcMPeVUWjR1kkszC9xPXZlwGY0C3lAUkREBVapUNUoAiIgIIXl8YIsQCORzC9ogMUd36bEXMjbG5wsXRgNuO0DI+9W82xnj0HNcOThhP8wy+CztlFk4Jbb5OR+VTZ5ZSY3swuMsDS64OIASWFxyxFWWzaukrooaXaIfBUxta2GYgxvcPUcxxGvYciRktw8sNI6TZxwtJwSRPNuDRcE/FaVA2g2vDB5xUCCpgY2F98IMjG6WxEd/MEnJas1ibO5pZZ0yznZvdcrbb+Gavt+lqKevw1L3SSNfF9qSSXtuMLr66fJbFv8AzTP2kaYSyiKbzVjo8R6M4iM8Ol8r+5YnyhbTiqK/HC4OYxkMWIG4cWEkkHjra/Ysh5Q6gRbWjkOjW0sh7mkk/JVcZ+TopOTrbW/Y/wA7YMzvRvtJQVTaeCOLoYWxtc0jNwI0aRk2wt3q0m2DTHa1KWsY6nrI3ziMjqXMbibDhnhNuF1hvKfSFlcZPUnjjkY71XdUAgHjoPELa4YzHUbCY8We2CcOB1H2Lcj77j3LPdyafqavbGqqM69nKLz+M/nJYz7vbKrTNHRF0VTF0nUOINJYbEWdkRcWuDlcKx3T2vLFSNxkkU9bT4Wk2LWk3ewO4Am/iVsFBQbNoqmes88a4jp8UZdH1XOdd7QB1ib3AFlp2zagGiqHnIGsgkN+ANzn3LOKxNGvdJz000m2ljGfXzO9Q7RaQCQeGlnD4Z/BXEdUx2jhflofArVYjkCOQIPuVUTO5k9/W+a2djhm1XUrlO0N96qgl6OohDmHNksTnR4m88BxNuOIWW2b5TqOS2N7ozylYf62XHwVf1YZxk3X0/UKKmo5T81uXm122qJO0g+LQqLVU2tXQTxvqKd8b3NYSWsex7X4eBIN2ntt7lg6feCLSQPjP4h1fc4ZI7YReG1lmo4STw0ZoL0FQgqGPF2Oa4dhBVdWGJVZI4cSvYnPEA94VG6kIC4bKOVu4/Qq4qdsGJgwNbc3Fzwt2cdVZNVDafoM/id8ggLSqqpJTd7ie/Qdw4KiixG0tvxxXbH9o8eq09UH8TtB3C5WE5xgsyYM9QfvY/42fMLoC575MZ5ZpZ3ykEhsQa0CzWXLr4e3tXQ1FVisj3LglrBRREVhBVapUNUoAiIgCIiAIiIClNGHAtcAQRYg5gg6ghcH8o25xoZccYPQSHqu4Md/43/Q+7tXfLK02ps6KpifFM0OY8FpB+Y7VXZWpo3NFq5aazPl5o+WHDNV6ytlmcHTPe9waGhzjc4RoLrNb3bty7PnMUlyw3dDKRkW+ye0cR7+K197SNf9HtC5zTjsz2lU4WxU47m47vb+GCJsNTA2oZH+7cSA9gHojrNINuByK80u93T7Vgqqm0ccZc0NF3CNpa4Dhcm7szZacpWX1ZcFD0NOZNLDax+fQu9tStfUzvYQWumme08w5xIPgszsmB8uzqhjGlz31FOxrRq5zgQGjtJWJ2TsqWpfhjGlsTz6DAeLj8hqeC7PuXuO2nYwyYspI57HJz5Geg9w9QDg3XmeCtoi5SyaPVNRXVT9JPfb+vU1jc3ak9OW0tayVg0ie8GwP/jcfl4clu5W0TUzHiz2tcOTgD81YS7EjPoF7O43b/K69vctuEXFYyec1Nyun3qOH5mrbc2RHWRGOTva4ekx3Bw/7muO7U2fJTSuilFnNz7HA6Ob2Fd/l2RM30Sx/ix3gbg+IWsb3buiqis9jo5GXMchbdo/C5wuMJ/2qr6e5ZXJ0ek9Seml2T+1/wBHIKN2GRpHBzfmuhzzxNwiRzAXkNaHEdZ3IXXPpqd8T8L2ua4OtbtB4HiFvtZC97YiwQkteyQ424srWOE81wdTXCVkFa8Lfc3+vNPslDc9v2awG4DmOHsktIP4h9F6ZJVx+hNi7Hi/xVw95cSTqTcryuctZbVJqubwcHsT5Pce3qlv7yFru1jrHwKuot6IvXZKzvbceIVmrVlY11QKezsbhiBIsw9mI8c10tN1TVWPCj3YMJQijZIdvUrtJWDvu35qjtvb1KyNv2jHuxHqRkPecuQ07yrCkhYSbtb4BYHbkTW1D8IA9HTuCsh1qU249uGR9LBSr9qTz5E9Gz2GnrH+N/0FlasYALAABSi1bb52vMmSlg6D5KG/eD/6R/UuhLQvJQOpUH8cQ/Sf7rfV6DQ+BEqlyUURFtmJVapUNUoAiIgCIiAIiIAospRAY7bWxaesZgqI2vaDiF9QeYPBabtDyT0LweidLHxAxYgL8sV10NRZYyhGXKL6tTbV9kmjim0PJDVNuYZYpBwDgWHxzWKofJ1WmUMnY5rbjNnWL+xvBva51gO1fQFkwqr/AB4ZN1dY1KjjP8mu7s7rQ0jG9Vt25gDNrDxNzm53N5z5WC2KyKVclg5kpOTy+QiIpICiylEBj67Y1NMLSxRu4ZjPxC5kGYbt9kub/KSPouuFcqr2YZpRylmH6yuD12P6Iv3LqpN7FFQiLzJcSrV0M3TtkbKQwMLDGWg8Qbg8NFcqVfRqLKW3B4yQ0nyXFDqe5YHeD7w/8vyCz1Fqe5YHeD7w/wDL8go07za37B8GOREW6YHSfJS37Gc/8rR4Mb/db0tK8lbf2aU853fBka3Ven0XgRKJclFERbRBVapUNQoCUVnIZAcrqG1ZGoQF6it21be0Kq2QHQhAe1F0KtpJMyBiJtoBl2Z2QF1dRdUHtdYAa3FzkbZZle2xkesT32+gQFS6XVCK5Ljc2BsBlbQX+N0hubkk6kWytkgK91Kt2scb3cRmQALacDmCpkdhA4nIdpuUBWul1RLs9HeCkMF756WF+HcgKt0BVE6n0vDL3JTAhufEk9ufMoCsSpVD0gdQOB496kEkZkgjIkW+oQFUlcy24y1VOP8AkJ8QD9V0VgBOTyey7foFpm2cJrZBxDWk95A/sVyesV99K+Syt4Zgugf7LvBOhd7J8FcSPnxHUC5sABpfLOyrUIddxfe5tmV5pVRcsbl2THtaTpmoItkVfUghxDATfhqrar/eP7x/S1Yzq7Y5yTk90Wp7lgd4PvD/AMvyCz1Fqe5YHeD7w/8AL8gsdN4j+BLgxylQpW8YHUvJe39jd2zSf0sH0W4LU/JoP2Idssp+IC2xep0vgx+Ch8lFERbBBVapUNUoAvLmA6gL0iAoPpWnsVF1GeBV6iAsC2RvP5rzDOW3vmTa5Nhp3ALIry5gOoQFq6oB9od1vqvJkHtSfpHxAuvc9P7IVqgLjzhoFgCO62XipiqGgW63E3y49ytkQF2CDo9w7Or9QvbIRe9yTwJtl3ACysLKQSNLoC/6E+2/9P8Aigg44nE8Dll3ACytWVDh2q6iqAUA6E+279H+KjzfK2J1s+XE3OdlXRAUehPtu/T/AIp0J9t36f8AFVkQFNsQAAHAW7VoO97S2qPWJ+zjcNAfWGoHYuglaJvy39pYecQHg4/5Ll9X/wBZ/KM6/uMIKqT2z4NPzC8id4JOI3NrnLh7slTReS+pP1NjB6jcW+ibW/7xUOJJJJuTmTl3cO5Qix7njBJcUXpe5YLeD7w/8vyCztF6XuWC3g+8P/L8grNN4j+CHwY5ERbxgdc8nTbUEfa6U/rK2da7uA21BD/9D+srYl6vTrFUfgofJRREVxBVapUNUoAiIgCIiAIiIAqckIcqiICwkpnDTNUSLarKqCEBi7qFkXU7TwVJ1GOBQFoiufMzzU+Z9qApxVBGuiumVDTxVIUY5leHUZ4FAXgKlY4xPbz9yltQ8f7QF+Vpe/zftIT+GVvxaVtLazmFre/EgcISPaeLd7b/AEWh1OOdNMzh9xqSL1kez5IW2Xi8GyeURFALij9L3LB7wfeH/l+QWco/S9ywW8H3h/cz5BW6fxH8ES4MciIt4wOy7kNtQwdrSfFxWeWu7lVINJCzi1jR9VsS9ZSsVxXsUPkooiK0gqtUqGqUAREQBERAEREAREQBERAEREAREQBERAF5cwHUBekQFB9K09i1nfamwxRm+kgHi1wW2rWt76V8kdm8CHDlcLX1VbsplBctExeGaQgdZUZJXMNpWOb2+k3xGnvVRrgRcEEcxmvE20WVPE00bSafB7yPZ8v9IWkKEBtoqiSvR+l7lg94PvDu5nyCztGQXcsvcsHvE09O7uZ3eiFbp1+4/giXBjVf7H2Y6oeAAcPHt7FT2Zs9078Lb24n6LrO7ew2wMGQuvRaDR937k+PIplIudhbN6BgHFZVEXcKiiiIgKrVKhqlAEREAREQBERAEREAREQBERAEREAREQBERAFBaDqpRAY6t2PFKMwFqm09y7EuiJB5ty8ea3xQsZQjJYksjODkdTR1MJ67cY5jqu/sVRjqmONr2Psu6p+Oq65PSMeOsAte2rujFKDYDwXKv6PTZvD9LLFY0ajSel7isbtGlfLVubHqQy/ICw1WbduxUQv+zc63I9Ye6+i2bdzYHR3fJm45knUrT0vR513d02u0ylYmtj3uxsBkDQSBf/ua2QKAFK9EklsikIiKQUUREBVCKUQEIpRAQilEBCKUQHlzrC5sAMyScl5MgAubWyzuLZ6Kz3ip3S0lRGwYnPhmY1uQxOcwgC5yzJ4rT5N3qySijjnEklRBWUcwd0lo3sbNC50jY8dmhsYe3AeLXEDrXIG9ecMuRibdou4XF2jmRwQVDMus3rej1h1v4ea1MUEr62ollpPsWxyxRxtFORVl/RmWWUl2ZPRta1rho0knMWx0m7tUWtAh1dNgBczFCXVjJ2yvztiLW4jg4tAQG+tqGEkBzSW6gEEjvHBeTVx3AxsubEDE25vpYcVqLNkVgNSyHpGMlMrnOmdE1znSTvc/oHwguaDGbDEMrtyuCvWwthTCPZsc8LGtpYXPeMTXhs0YayBpOrrB0juIBaDe4BQG4iQZ6Za56cc+SiOUOF2kEZ5ggj4LWdg7DfAdotwvDJ5zJES8ue8OpomudjxYgcYfqQeWVlhdjbBr4YKaK0zCyGgYbTkRRgNPnjHta/rPNyGuANrtwluFAdBDr6KbrQNi7J2jFFTMtUMdHHQMzmBjZgLvO2yN6QiQuHomzgLtthsVQZsza4pujLqg4Zruf0h84mjMBAIAqR0dpcOTZQ02vYAlqA6NdLrQ66j2qZ3FvnFhBURB7ZWtieTTN6N/R9L1JOmBzDRbPrEFZSn2fUMnixCrfG2KDCRUHC2T7Tp/OGuk+0BxMtk61rDDbMwbO14IuLEHMEG4Km60TdnZu0KSARBk13UlJG3HIx7IKgNmEjrF5wtFoQQwWzFgc1cyUVWYYw1le0AyGRhqbzl5hAY4S9LfoxJfq4tc7WyRg3K6m653UbG2q6N5L6ozdHV5x1DmRmToI+hLGYw0DpQ8i44m+WS6DT3wtxa2bfvtmgPaKUQHkjsUqUQEIpRAQilEBSwFFVRAEREAREQBERAEREAUIiAIiKAQpRFICWREAKIihAIiKQEREAspREAREQBERAEREAREQBERAf/Z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/>
          </a:p>
        </p:txBody>
      </p:sp>
    </p:spTree>
    <p:extLst>
      <p:ext uri="{BB962C8B-B14F-4D97-AF65-F5344CB8AC3E}">
        <p14:creationId xmlns:p14="http://schemas.microsoft.com/office/powerpoint/2010/main" val="335623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Vantagens na certificação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2400"/>
            <a:ext cx="8229600" cy="488632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pt-BR" dirty="0" smtClean="0"/>
              <a:t>Para a indústria:</a:t>
            </a:r>
          </a:p>
          <a:p>
            <a:pPr lvl="1">
              <a:defRPr/>
            </a:pPr>
            <a:r>
              <a:rPr lang="pt-BR" dirty="0" smtClean="0"/>
              <a:t>Financiamento do BNDES provavelmente mais fácil e em melhores condições</a:t>
            </a:r>
          </a:p>
          <a:p>
            <a:pPr lvl="1">
              <a:defRPr/>
            </a:pPr>
            <a:r>
              <a:rPr lang="pt-BR" dirty="0" smtClean="0"/>
              <a:t>Maior valor agregado ao produto</a:t>
            </a:r>
          </a:p>
          <a:p>
            <a:pPr lvl="1">
              <a:defRPr/>
            </a:pPr>
            <a:r>
              <a:rPr lang="pt-BR" dirty="0" smtClean="0"/>
              <a:t>Maior visibilidade do empreendedor</a:t>
            </a:r>
          </a:p>
          <a:p>
            <a:pPr lvl="1">
              <a:defRPr/>
            </a:pPr>
            <a:r>
              <a:rPr lang="pt-BR" dirty="0" smtClean="0"/>
              <a:t>Acesso ao mercado internacional (globalização)</a:t>
            </a:r>
          </a:p>
          <a:p>
            <a:pPr>
              <a:defRPr/>
            </a:pPr>
            <a:r>
              <a:rPr lang="pt-BR" dirty="0" smtClean="0"/>
              <a:t>Para o país:</a:t>
            </a:r>
          </a:p>
          <a:p>
            <a:pPr lvl="1">
              <a:defRPr/>
            </a:pPr>
            <a:r>
              <a:rPr lang="pt-BR" dirty="0" smtClean="0"/>
              <a:t>Massificação mais qualitativa do conhecimento em projeto de aeronaves</a:t>
            </a:r>
          </a:p>
          <a:p>
            <a:pPr lvl="1">
              <a:defRPr/>
            </a:pPr>
            <a:r>
              <a:rPr lang="pt-BR" dirty="0" smtClean="0"/>
              <a:t>Alargamento e diversificação da cadeia produtiva nacional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Entretanto...</a:t>
            </a:r>
            <a:endParaRPr lang="pt-BR" dirty="0"/>
          </a:p>
        </p:txBody>
      </p:sp>
      <p:sp>
        <p:nvSpPr>
          <p:cNvPr id="23555" name="AutoShape 4" descr="data:image/jpeg;base64,/9j/4AAQSkZJRgABAQAAAQABAAD/2wCEAAkGBxISEhMUEhQUFRQWFBgXFhcUGBkUFxYWGBgYGBgaGBcYHCshGBslHBcYITEiJSktLi4vGB8zODMsNyktLisBCgoKDg0OGhAQGywmHyQsLCwtLS0vLCwsLCwsLCwsLCwsLCwsLCw0LCwsNSwsLCwsLCwsLCwsLCwsLCwsLCwsLP/AABEIAOcA2gMBIgACEQEDEQH/xAAcAAEAAQUBAQAAAAAAAAAAAAAAAQMEBQYHAgj/xABHEAACAQIDBgMDBwkGBQUAAAABAgADEQQSIQUGEzFBUSJhcQcygRQjUpGhsdEVQlNicpLB4fAkM0OTlNIXssLT4xY0gqKj/8QAGgEBAAMBAQEAAAAAAAAAAAAAAAEDBAIFBv/EADARAAICAQQBAAcHBQAAAAAAAAABAgMRBBIhMUEFEyJRcZGhBhQyM2Gx8CNCUoHh/9oADAMBAAIRAxEAPwDt4Em0CTAItFpMQCLRaTEAi0WkxAItFpZpjD8oakbWFJagPXVnVvuX65ewCLRaTEAi0WkxAItFpMQCLRaTEAi0WkxAItFpMhjaALRaUsJiVqotRDmR1DKe6kXB+qVoBFotJiARaUyJVlIwCoJMgSYAiIgCeapIBsLm2gJtc9BfpPUQDG/KcV+gpf55/wC1HyjE/oKf+d/45kok5/QHId/t5toYbFk0qVVHFMLT4dI4im1NsrNdsupzi1tCPjruG5m2sfiMJTq18OoqHMDnJw5YBiA3DKsVv668+s22JLlnwiMGO+U4r9BT/wA4/wDalxg6tU34lNU7ZX4l+9/ALS6iRkkRESAIiIAiIgCJja+xkdixqYgEm9lr1UUeiq1gJT/INP8ASYn/AFNf/fJwgXm0NoUqCGpWdaaDmzkKBflqZqm8+/GDODxXyfE0qlbgVOGqNmYuVIWw8iQZG+24XyygqUqzq6uHHHapiaZ0IPgdjY6+8NeY6zQcN7KNqUHDUqmDf95PsyG/pO4qHlnLydm2Girh6CoQVWkigg3BAUDQj0l9Na2DuqKOHp03rVmdV8Rp1qtNCxJJyoGsouZkPyEn6TE/6it/vnLUc9k8mUvJmL/IafpMT/qKv+6ZKmtgBroOpufies5ZJ6lIyrKRgFQSZAkwBERAEREASLyli6OdHQMVzKRmXQrcWuD3E+bsSlWlUqoz1FcVCKlncZmQ2u2vi+MpuuVeMornPYd921vPhcMrmpVTMv5ikFy1tFCjW85N/wARMUMZRxFao4wyM5q0aQGXhlCBodXINje/Q+k1MCQayo1JnCmmK1LihvdNLiLnDeRW9/K8yLUynNY4KfWylJYPpzD1g6q66qyhge4IuPslSeKYFha1raW5W6W8pQq7Ror71Wmvq6j7zPRNRdRMNiN6cChs2KoA9s6k/UDMRgd/cI+Kq0TUyqBdKrlRRcrYMEe/O7fHK3aSot9IjKNsr11RWd2CqoLMzGwUAXJJPIASMPXV1VkYMrAFWU3BB5EEcxOSe07e/jscLQa9AWNV11FVtGCK3VBpfudOhB2L2Q7QzYVqTML06rBQTrlYB9B2uTKvWe3swcKxOW036IiWFgiIgCIiAIiIAiIgCUjKspGAVBJkCTAEwm9G8tHAUxUqh2zNlVUFyzWvzJAGnUmZuc79sOMqJRoqtOm1N2YM7oHKOAMuXNopILa+Urtlti2czeE2Y7/i81z/AGOw6E1tfK4CfxmI2H7U8SuPvjWUYR1KkIlhRbUo99Wa9sp1PPkLa6SJOnUAjseswR1c08syq+Xk+ha+9uBVBUOKoFSLjK6sWHkqm5+qcc312/TxmIz0qYpoBzKgVKh0uzkegAHS3nNd4YHK1j/WvnE5u1DsWPBE7XJYPUpYmkHRlP5ykfXPcm8zp4eSs3vZPtSxFPDrSegjVUQItUP4GygAM6WvfS9gfqms43ePF1WZjWK3v4aSpTUX7ZRf4kk+cxV4vLpaiyXk7dkn5KtbEO5LOxZjzZtSdLa/ASjlPVmIF8qk6LfnaTeLzlXWLqT+Zxlkgy+2RtfEYaoHw7lWzLplVs9j7tmB53I0sdZYXnujWZGVkYqykFWGhBHIiQrJJ5yE8PJ9M0WJVSRYkAkdtOUqTk+7vtTcNRpYqkMlgr4gVLHlbO1PLYa87HTUze9m74YCu2SliqLP0XMFJ/ZDWzfCetCyMlwzfGal0Z2JAMmWHQiIgCIiAIiIAlIyrKRgFQSZAkwBLLbGBp16NSnUVWVlOjC+ttD5EHW8vZQxlUKjsxAAUkk6AADrIl0Qz5jUyZ5XlJnhnnntW6Hl93nIZbGeZ7U3069Pwgg8xESAJMiIBMSIgC8REA8VUzC1yL87du0cJbWsLek9yJOWDZN2t9cXgsiq/EoKdaVTXQnUI51U9uY8p2fB7zYOoKdq9IM6K6ozqr2YXF1JuDPnSePkqXLkAk8r8rjraaqtTKPEuS6FrXZ9ShgeUXnzPhNqYqiuWjia9JfopUYKPRb2HwmX2JvvtDDupOIaugPip1vEGF9bP7ynsb2HYzStXB9lqvifQUTXd097qGPU8O6VF1ek9swHcEaMvmPjabDNKkmsouTT6JiIkkiUjKspGAVBECDANS3033pYEcNRxMQRdU6LfkznoPIan7ZxjbG2cRi2LYiq73N8lytMdgtMGwA87nzmY9pVRG2jXNNgwOQMQbgOqhWX4WmsTy77pOTWeDFZNt4JvEiJlKiYiLwD2ddevXz8/wAZ4krfp+E9mmTbLbXoLk37aCXQplNZXXxRKWSnLjB4J6psg9T0HqZd09g1jr4R6zIJs3EWtxwo6BAFH2CcTjBL8yC/3n9jVXppN+0ngqU8BTw1NqrDOyKW8tOgHT1mHpY35RWWnVVQXHhZBYg2zANc+IWB85W21sllpMzVXc+EAEnW7AdZiaeBZq1BWuoZrXHQhTNek0VUqLLHPc/8sPg0TwmoKPHuL3H7NqUveF16MOX8pZzY/wAiVALLXe3YkkfUZZ1N3ag5OpmSPqWvzYv5r90UWaWWcxTwYiJUq0GU2awI6EETytMn6P1y16aeMxafwaMri0FXvykM15Lt25f1rPEoOSbxIiQC62bj6mHqLVosUdToR9oI6g9ROlYT2wUgKYr4eqCbCo9PKyD9YKTmI625+s5XEuqulX0dwm49H01s/H069NalJ1dGF1ZTcH+u0upyv2J1m/tSa5Bw2HbMcwP2KPqnVJ6lU98VI2wluWRKRlWUjLDoqCU8RTLKyglSVIDDmtxa48xKgkwD5y3o2BVwVY06pzX8SVLECoDzOvW/MTET6N3m2BSxtHhVcwGYMrLYMrDtcTmyeymvxSGrUxQDe/rnKc/dtYN0526+U8y3SyUvZ6Mk6Wnwc7iXO0qAp1aqDVUqugN73CsQDcaHQCecDg6lZwlJGqOTYKov9fYeZmZxecFOPBQidc2D7LKApg4tmeqdSKbFUTyBGrHz+yaVhN3xTY8XxMGIy9BY217yNR/QipT8l8NNObwjDYDZb1eQsv0jy+HebNs/AJRHhFz1J5n8JciUNoYsUqbOQTYaAalj0A+M8qV1l8lCPnwelVpoUrc+/eU9rbTp4dc1Q8/dUe83oP48ppeN3orOxy+BegDH7xa5lli6las7PUVzm1Hhay9gNPdli9NhzVh6gj759p6N9DUaeO6zEp/RfAwX6qc3iPCLttpuTeyk3vrmJ+smXG0NvPVy3VRlHW3T9m2vnMUDE9rZFcLoy72ZKjtuqvum3ozj/qm37v7wU6wCMStXsxvm/ZPX05+s59JB+BHIjneYNf6Kp1Ve3GH4aLqdTKt+86ti8GlUWcX7HqPQzXdpbHekDl8a9SOY9R285ebq7a46FXPzqcz9JejevQ/zmbnwdiu0Vrqn4/nB6cqq9RHcaFE2raOx6b3YWRuZP5p9R09ZrFVLEjQ26r4h8DN1E/Xr2EeZdp51vDPESjiw1rjTLckdwByihWzWA10ve/TT+vhN/wBzscNy+RXseMlaJNj2/j90zm5+7xx1cU86og1ckgOV1NqanVjpz5Dme0p9RZnGDlRbeEbt7FMI4GJqm+RiiL2LLmLfVmAnUZa7NwFOhTSlSUKiCwA+/wAye8up6lUNkVE3wjtjgSkZVlIyw6IxGISmheoyoo5sxCgepMwOI33wC8q3FPaglSuf/wA1Imfq0FcWdVYaGzAEXHLQyeHYEKAummml/QSVjyGajj996gR2oYDGVMqlrunBSyi5JzHN07Tm+9/tHxGPprhqFLhisygLTc1Hq5rZVuABbXUDn10vfq21dh4ytTdflpW6kZUpIim45MTdgPQ3mq7r+zF8PVGJNVKVdbrTWkoqoiWt/iAHMR1FtOsti4JZ8nPJZ7kVMXsvDmhX2diKqmo1Q1EKVNWtoEHICw69zNq2Zvns0Er/AO1cnVa1FqFz5tlyn65teGRgoDsGa2rAZQT3y3Nvrk1aKsLMAw7ML/fK24t9E4FGqrKGUhlIuCDcEHkQRzE0zeLdWo1Q1KADBiSVuFIY87X0IM3SmqqAAAABYACwAHQDpPV5l1GmhfHbM7jNxeUcjxuzqtE2qoy9r8j6EaTAbS3iOHqCklE1XqL0bKRmJAAsDqZ3etSVwVYBgdCCLg+omn7b9muAxDM9qlKqRZXp1GGQjkQp009Jk0foyujUKyTzFZ+Z1bbKUMLs46d7QCc1BgRoRnAAtcEZMluuo/GexvZTIPhrISb3BVumW3MaWOg6adpg6mxK+ZrDNZmGa4GaxIzanrzlIbKq5irDK2UlQdc9raKRpf1n0/3Sh+PqzzN0jdK22Nm4hqdxRUX+c41EhiLaZaiiwN+pMtto7rYd7tQzBCbKyOKq8hqQTcC5tzHT4av+Q6/0P/sv4z3hdm4qmxNPMjqbEq2U3tfXXXnIdDj+CbX1J357RdbW3eemqZEL2Bzspvm5MpFIgMoykdx5zAzc/wAu1KR+epFaZsAyMgqDQ+8BZX5tyAOvPrL6vsehjKXFXz+dQWYADnUX886dQD2PKRHUTr4tXHvQcE+jTtg4vhV6TdM2Vv2W0P4/CdMM51it3sRTqKuXMCfC6+6eR1v7rfqmxnTfkNT6P2ifM/aWuMp12Q5yn9D0NA2k0y3tPFWirDKygjsRK9Kgzchynt8G4FyNPUT5mKmusm94fZq20NgkXal4h9E8x6HrMJTXICmVQAb8iGHcXvyvOgVKRU2PP8Zmd2N2qNeuTiKavkQEBtQxYkDMPzgLHQz1tBrL3L1Xv/nJgv0qS3QeDXfZxugcVUFasn9mS9s3Kq40y26qNb/V3nZaWDprlyogyiy2UDKLW0sNNNJUo0lUBVAUDQACwA8gJUn0FdexFUIKKEREsOxKRlWUjAKgkyBJgCIiAJDHSTEAtUGY6ZbZufMm0lgtzmI9CbW+2XMiAWzZWsq6gHXqAB3Ml1DNbQ2U3HxEuItAOP7y+zrFGofklShkysPnajBrMdBlykAj6QN/SabjVbDMMOaiVK6PYm91Fr5rk/ET6SInF/bjg8HRqUXFAcesKhZlYpfKFAZgNGYEzZRc3JRZRZBJZRrVBhmvUSiwN72qkG/f3enOVONTtXUMKjcQWcuQpAUXGouR5+U0S0uKmKZ2VqpL5Qq2Jt4F5LcDTTrNrqM6mZzH4MVGpr82ovrZixsOepAsP5TMYCuyuvBemiICDmI8VugFiD6HnNMdAPepspZgyEkgcM301Gt/peUuK1UU2dKdMK92TMrs51bQJy5qcuo1B6RKOVhkpnUNkYvDuHpvluyBgFN1sCfD+qVJJse/M9L3CVKRNxmB/XPP7Zqe62xfk6FnHzjgX/VA5L69/wCUzk+C9KayE79tXMVwevp62oZkZBauYOpYIxa/PS2nX0EoPQCeJqi2BB968wWO21TTRfG3l7o+P4TX8ZjnqnxnToBoB8JmrqlZzJYK7dVCHC5ZuG2t46VN8qoKhsPFfQc/rm6+zq78eq1zmFNQemmckD0JE4rhqDVHVEUs7EKqjmSeQn0VutssYXC0aNgCqDNbW7nVzfrdiZ7WiqSk2kZYWzsll9GWiInploiIgCUjKspGAVBJkCTAEREARKGJxVOmuao6ovdyFH1mattP2k7Oo3Aqmq3akpYfv6L9slRb6RGTcJi95drjCYatXYX4aEhb2zMdFW/S7ECc9xXtVr1NMJgyexfM5/cQf9U0zezeXaFe1PGEouj8PIKYuCQLjnob8zLo0SzycuaN49mm/eLxmMqUMQEZeC1VSi5OGVZVy+YObrr4et9Ooz5r3NrbQw+fFYRKmVzkLCnxEYITodPpE8rTfNme1mqhC4vDa9WpXQ/5b/7pM6W3mPQUvedYnHfblsSvWrYapTAdRSZct7MGzAkgHncEfVN92Rv3gMQbJXVX+hV+bN+wLaN8CZebwbFXFqnjK5bkEDMDe34TNOdtS3Vr2vczrbGXD6PlqthKiaOjr+0pH8J5Ku55MT5L8OQHlO+bwbsfJ6QqLULgEBgRbnyI+M1wTLb9oraXtsq5+P8AwLQxlypHOMFu/iapHgKD6VS629Adfsm4bI2ClE52Jq1jzdu/kD951l5jdo06XvHX6I1P8vjNfx22alTQeBew5n1M83UektZrVt/DH9P5k6xRp/1ZnMdtanT0vmbsv8T0mvY3adSroTZfojl8e8tFI5H7Of8AOGW3p36SirTwhyuWZbtVOz4HmJJBtexsOZtpry16Ta9zNya2MdWqK1PDg+Nmupf9VAdTe48XIa9dJpjXKTwkURi28Iy3si3fd63ytgRTpgqlx77sLEg9lF/ifIzsU8UqSqAqgAAWAGgA8hPc9eqtVxwbYQ2rAiIlh2IiIAlIyrKRgFQSZAkwBMbt/A1q9E06Nc4diReoozMFBuQuuhPK/rMlELgGi0vZjhWbNiauIxLd6tT+j9szuC3QwFG2TDUrjqy5z9bXmdlltXBGtTKCrVpXIu9EhXsOgJBtedOcn2yMInE4qhh0zO1Okg6sVQT5s3zxXExWNr01PDqVMy+emW/xyhv/AJTtR9mWAZs1Tj1W+lVqsxPx0Mxq+zANVAqVs2GVrimFy1G7Kz35Cw1Avp0l1brjltvJzLJsXs7w9Kls/DUqLo4WmMzIQw4jXape3XMTM5isFTqC1REcHo6hvvE1NfZpg1bPRfE0XHJqVXKR9k3HD08qqpYsQAMze81ha5t1POUyx4Z0axtH2ebOrXvQCE9aRKfZy+yUt3tyTgq6vRxdc0RmzUHN1a6kDloLEg8uk3CRG+WMZGEW20MElZClQXU2NtRy1GonC97cdUpYrE0UAREqkLbnksCNenMzavan7RThycJg3HH/AMWoLHhD6K9OIfsHmdOS4RHuWckltSWJLE9yTzPOebrIVy7SyVW2NLCZdkyIlXCqC6Ai4LqCO4LC4mJGTs2bdTcXEY2zn5qhf32Hib9hevqdPWdCwO52zdnoXxBR9b58SVt5AL7unpebFtvZ9arTVKFc4bUZmRFZslrZVzaKeWvlMDh/Zvgs2eua2JqdWr1C1/gLaeU9irTVwWWbI1KJp3tQ3tweKw60cMzuyVlqXVSiEAMpvexbRidB0EutxvaVh6GHp4fFcQNTGUVAM6lL+G9jmuAQOXSbjtnZ2zMNh6iVBhsOj02S5Cq2oI0/OJ9Jyr2Y7Vo0KjHHBBQq0gud1DU+KpOpFtLi+vpebYxUovCfB0+Gdo2VvJhMT/cV6bn6INm/dNj9kys1Ft0tkYxc9OlQYHXNQa3/ACG09UN0a1Aj5LjsSij/AA62XEU/SzDMB6GVNR8P5nXJtsTys9TgkREQBKRlWUjAKgkyBJgCIiAIiIAiIgCIiAJBkyIB8xbXw/8AbMU7jxNiKpAOhALtbn3Eoz6G3l3Tw2OA4ykMoIV0OVhfv9IeRuJx3e3cyvgDmYipRLWWoNNTyDL+adD3H3TzNRTNPd2jHZXJPJrc6F7ONyOPkxdclaauGpINOIVNwxP0cwFrc7dudruFuPUxL069dcuHBDANzrWOgA6Jcak8xy53naKNIIAqgKoAAAFgAOQA6TvTafPtSOqqv7me5MRPQNRZ4jZVCo+d6VN3tbMyKzWFyBcjlqfrlrS3bwi1WqigmduZtcdL2Q+EE2GoEy0ScsYLTDbMo02LU6VNGIsWVQpIve1wOVxeXcRIAiIgCIiAJSMqykYBUEmQJMAREQBERAEREAREQBERAExG8mwKeNpLSqk5BUSocul8p5X6A3tMvEhrIKdGiqqFUAKAAANAANAAJUiJIEREAREQBERAEREAREQBKRlWUjAKgkyLRaATEi0WgExItFoBMTE7e27TwnBNW9qtXhAjnmKOygDmxJTKAOrCWlbeaz1EFPxLUFNFJKGobkFtUtk8LeIFuXSAbDE1qpvYotlpO2fDDEUwpzOyk0wAyKCUu1Ww5k5HsNNamG3nWpUFNVDMaebRrAuVZwil1FzZDe9iO1gxAGwxNZwW9yVGQBDYvkdg11BNV6CFDYcRGem3i00sdZdVt6cMtQ0i7cUEjIFJYkOqWAtqbsCPLXkIBnImvUN8sG5OWrexAJCmy34ViTbRfn6Yv3J7GG3toNhWxNDNWVeGLAZSTVyZQbjQ2qKT1F+UA2GJr9beygrU18ZzvluBZVAFUtUu1roOC4uPI2sbz2m9WGNSnTzMKlQkKhUhtBTa5FtBlqofIG5tY2AzsTADe/CZDUFQlAwUkAn3gGU+hBvLmlt+kzZV4hJqVE0RjrSqClUa1r5VcgZuXXlrAMtEwmA3ko1Kb1DmTIoZlIucpZ1UrYeK5RgLdRPWK3koU/7wullDNmRhkuWVc2mhYowHew7i4GZiYnZ+36NapwkLh7MbMhW4Th5tSOnFp/vetsraATEi0WgExItFoBMpGVLSMsA9REQBERAEREAsNrbIo4lVWsmcKSVF2WxZGpk+EjXK7DyvcagGUa279By5ZXYta5NWrcWJYZDnvT1J9214iARR3dw6NUZFdGqKitkq1VGWmAqBQr2SwAtlt17m/ht2MKRbhn+7NPSpUHhKspNw/v2dxn97xHWIgFTD7vYZODlQjggLTu9Rgqr7oILeIL+bmvl6Wh938Ma4xBpDjBxUD3a+cUzSva9vcYi1rdeYBiIBbLufgQlVBQULVpcKoMz+Knnd8t82niqObix1HYWuBu5hgpQU7KajVCod1BdmVyxAbXxIpHa1hYExEAg7tYUm/D1D5x430PjuAM1gp4r3QeE5jcTz/wCmMLZQaZIV1cZqlRrumQoWu3jy8NLZr2y6REA81d1cIyBDTbKCbAVaosGABUEPollHgHh05S4GwqF1IVgVeo4K1KinNVfiVLkNqrPqVPh0GlhEQCkd2sMQRwzYpkIFSoAVHEsCA2tuK516kHmotNfdzDP76M3hynNUqEsLsRmJbxkF2ILXIvpaTEAq4fY1CnU4qJapZxfMx0fh5tCba8Gn0/N8zfIiIgCIiAIiIAiIgH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/>
          </a:p>
        </p:txBody>
      </p:sp>
      <p:grpSp>
        <p:nvGrpSpPr>
          <p:cNvPr id="23557" name="Grupo 10"/>
          <p:cNvGrpSpPr>
            <a:grpSpLocks/>
          </p:cNvGrpSpPr>
          <p:nvPr/>
        </p:nvGrpSpPr>
        <p:grpSpPr bwMode="auto">
          <a:xfrm>
            <a:off x="298449" y="1744978"/>
            <a:ext cx="7096920" cy="1540007"/>
            <a:chOff x="429873" y="2969076"/>
            <a:chExt cx="6551607" cy="1538710"/>
          </a:xfrm>
        </p:grpSpPr>
        <p:pic>
          <p:nvPicPr>
            <p:cNvPr id="23566" name="Picture 6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777" y="3140786"/>
              <a:ext cx="1948703" cy="13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67" name="Grupo 6"/>
            <p:cNvGrpSpPr>
              <a:grpSpLocks/>
            </p:cNvGrpSpPr>
            <p:nvPr/>
          </p:nvGrpSpPr>
          <p:grpSpPr bwMode="auto">
            <a:xfrm>
              <a:off x="429873" y="2969076"/>
              <a:ext cx="4634606" cy="1064426"/>
              <a:chOff x="429873" y="3319061"/>
              <a:chExt cx="4634606" cy="1064426"/>
            </a:xfrm>
          </p:grpSpPr>
          <p:sp>
            <p:nvSpPr>
              <p:cNvPr id="23568" name="Retângulo 4"/>
              <p:cNvSpPr>
                <a:spLocks noChangeArrowheads="1"/>
              </p:cNvSpPr>
              <p:nvPr/>
            </p:nvSpPr>
            <p:spPr bwMode="auto">
              <a:xfrm>
                <a:off x="429873" y="3319061"/>
                <a:ext cx="3275104" cy="584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lvl="1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3200" b="1" dirty="0" smtClean="0"/>
                  <a:t>Certificar significa...</a:t>
                </a:r>
                <a:endParaRPr lang="pt-BR" altLang="pt-BR" sz="3200" b="1" dirty="0"/>
              </a:p>
            </p:txBody>
          </p:sp>
          <p:sp>
            <p:nvSpPr>
              <p:cNvPr id="23569" name="Retângulo 5"/>
              <p:cNvSpPr>
                <a:spLocks noChangeArrowheads="1"/>
              </p:cNvSpPr>
              <p:nvPr/>
            </p:nvSpPr>
            <p:spPr bwMode="auto">
              <a:xfrm>
                <a:off x="569099" y="3922211"/>
                <a:ext cx="4495380" cy="461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442913" lvl="2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dirty="0" smtClean="0"/>
                  <a:t>atender normas </a:t>
                </a:r>
                <a:r>
                  <a:rPr lang="pt-BR" altLang="pt-BR" dirty="0"/>
                  <a:t>internacionais</a:t>
                </a:r>
              </a:p>
            </p:txBody>
          </p:sp>
        </p:grpSp>
      </p:grpSp>
      <p:grpSp>
        <p:nvGrpSpPr>
          <p:cNvPr id="23558" name="Grupo 9"/>
          <p:cNvGrpSpPr>
            <a:grpSpLocks/>
          </p:cNvGrpSpPr>
          <p:nvPr/>
        </p:nvGrpSpPr>
        <p:grpSpPr bwMode="auto">
          <a:xfrm>
            <a:off x="179512" y="3898794"/>
            <a:ext cx="5315837" cy="1618586"/>
            <a:chOff x="573151" y="4474862"/>
            <a:chExt cx="4934953" cy="1618434"/>
          </a:xfrm>
        </p:grpSpPr>
        <p:pic>
          <p:nvPicPr>
            <p:cNvPr id="23564" name="Picture 9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151" y="4509120"/>
              <a:ext cx="1884093" cy="158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5" name="Retângulo 7"/>
            <p:cNvSpPr>
              <a:spLocks noChangeArrowheads="1"/>
            </p:cNvSpPr>
            <p:nvPr/>
          </p:nvSpPr>
          <p:spPr bwMode="auto">
            <a:xfrm>
              <a:off x="1314872" y="4474862"/>
              <a:ext cx="4193232" cy="1569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1076325" lvl="3"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 dirty="0"/>
                <a:t>Porém, essas normas são extremamente complexas e demandam alto nível de especialização técnica</a:t>
              </a:r>
            </a:p>
          </p:txBody>
        </p:sp>
      </p:grpSp>
      <p:sp>
        <p:nvSpPr>
          <p:cNvPr id="23559" name="AutoShape 11" descr="data:image/jpeg;base64,/9j/4AAQSkZJRgABAQAAAQABAAD/2wCEAAkGBxAQERQUEBQQFhUUFA8QFRQVFhUUEhQVFRcXFhQUFBUYHCggGBwlHBQUITEhJSksLi4uFx8zODMsNygtLisBCgoKDg0OGhAQGywkICQsNywvLDAvLCw3LywuLC8sLCwsLCwsLCwsKywsMCwsLy8sLCwsLCwsLCwsLCwsLCwsLP/AABEIAMQBAQMBIgACEQEDEQH/xAAcAAEAAQUBAQAAAAAAAAAAAAAAAQMEBQYHAgj/xABAEAABAwIDBAUJBQgCAwAAAAABAAIDBBESITEFBkFREyJhcZEHFDJCUoGhscEjNGKCoiQzcpKy0dLhY/BTc4P/xAAaAQEAAgMBAAAAAAAAAAAAAAAAAQMCBAUG/8QALBEAAgIBAwIFAwQDAAAAAAAAAAECAxEEITEFEjNBUWFxEzKRIiOBoRQ0sf/aAAwDAQACEQMRAD8A7e0BTYI1SgIsEsFKICLBLBSiAiwSwUogIsEsFKICLBLBSiAiwSwUogIsEsFKICLBLBSiAiwSwUogIsEsFKICLBLBSiAiwSwUogIsEsFKICLBLBSiAiwSwUogKFgpREBVapUNUoAis9o1RjAI4m3ctdk36pI5TDO/o3j22uY0g6OD7Ftj3hQ2lyZwrnN4gsm3IsfR7XhlF2PDhzaQ4eLSVeRytdoQe4qTFpp4ZUREQgIix22NqxUzHPkc0BoxEk2AHNx+mp4ISk28IvJahjLYnNbfS5Av3XVQOBzC4ZtfynVDpnGBkJi0tMzG5/4jmMA5NGnevdD5SmD95SBp9qnldGf5dPiqfrwzydF9J1XbntO4ouX0XlIozrPVxdksYmaPe0E/FbJQb1se0SNkhmhDgySSIOa6InQyMJOSsU4vhmnbpravvi0bYi8sdfTv7F6WRSEREAREQBERAERU5ZmtF3EAdpsgKiKxO14Pb+Dv7KW7WgPrjwcPogL1FbsrYjo9niFWa8HQgoD0iIgCIiAooiICq1SoapQGN24Psx/EFoO+e7/nkN2D7aMEs/EOLD38O3vXS6mnbI3C4XHeR8QsZLsQeo9w7HDEPofisZxUlhl1F06bFOHKPnGCV0TjhL2m9jhJa4Edo0IzXUdxN6HTs6KV2KRg6rnZukaOZ1xDjzGfNUt8vJ1USymambGS7N7Q62J3tNuBmeK0aTZlfQyB7opY3MIIdhu247RqFoRVlMvY9ZbPTdRowmlL/jO5RbReOJ8bjwN1Qq98aeB4ZUPDC4Xa5zXNY7nZ4Bbl22WF3c2yyshEjcnCzZGcWO5dx1BXrb+x46yExvyPpMfxY/ge7mOS3nJuOYnlo1Rhd2XZSzh+xm9p730sMBm6RmHQODmvBJ0a0NPWcbHLsXD9696Zq9/Wu2MG7I73z9uQ+s75aBea+kfBTSxyNwvjqoLjvilsQeIOS21u7myIxBTVD5BUzxxyCQF1gX6fhGYIAPJaspys24O9Tp9Po337yb4fO3qc1Rbjs7cN8stRE6eNkkDwwBwykBFw4Z3GVuatdu7j1lHG6V/ROjbhu5jsxchou0gHUjRUOuWM4OpHW0OXZ3bmsLL7s7dkoZhI3rNcMEsfqyM4g9uZsVZs2bO5nSCKUxj1wxxb42VosVmLyWzjC2Lg915n0NuxtmMNjDXYqeb9w86xuOsD+VjkPDkttuvnDc7eMUjjHNd1NNZsjczgPCVnIjjbUdy7hu/tMm0Mrg44Q+GXhPHwN/aAtfnrzXRqsU17njdfopaazHl5M2BFAUq00QiIgPEkgaLuIA5nJY6o25E30buPZkPE/Ra/XzO6aQO61nuAuTkOAHJQ1zTwI+KAvqjbUzvRswdmZ8SrB5LjdxJPMm5VRrWnQ+IXroDwse4oCiGqbKoYiOBUtagPAavTctLj4KoGKtFTE6BARFVSt0e73m/zV/T7Ql4gO91j8FLKFrBikIaO0qzqtvRx5QNDj7RyHhqUBn2S5XcMPeVUWjR1kkszC9xPXZlwGY0C3lAUkREBVapUNUoAiIgIIXl8YIsQCORzC9ogMUd36bEXMjbG5wsXRgNuO0DI+9W82xnj0HNcOThhP8wy+CztlFk4Jbb5OR+VTZ5ZSY3swuMsDS64OIASWFxyxFWWzaukrooaXaIfBUxta2GYgxvcPUcxxGvYciRktw8sNI6TZxwtJwSRPNuDRcE/FaVA2g2vDB5xUCCpgY2F98IMjG6WxEd/MEnJas1ibO5pZZ0yznZvdcrbb+Gavt+lqKevw1L3SSNfF9qSSXtuMLr66fJbFv8AzTP2kaYSyiKbzVjo8R6M4iM8Ol8r+5YnyhbTiqK/HC4OYxkMWIG4cWEkkHjra/Ysh5Q6gRbWjkOjW0sh7mkk/JVcZ+TopOTrbW/Y/wA7YMzvRvtJQVTaeCOLoYWxtc0jNwI0aRk2wt3q0m2DTHa1KWsY6nrI3ziMjqXMbibDhnhNuF1hvKfSFlcZPUnjjkY71XdUAgHjoPELa4YzHUbCY8We2CcOB1H2Lcj77j3LPdyafqavbGqqM69nKLz+M/nJYz7vbKrTNHRF0VTF0nUOINJYbEWdkRcWuDlcKx3T2vLFSNxkkU9bT4Wk2LWk3ewO4Am/iVsFBQbNoqmes88a4jp8UZdH1XOdd7QB1ib3AFlp2zagGiqHnIGsgkN+ANzn3LOKxNGvdJz000m2ljGfXzO9Q7RaQCQeGlnD4Z/BXEdUx2jhflofArVYjkCOQIPuVUTO5k9/W+a2djhm1XUrlO0N96qgl6OohDmHNksTnR4m88BxNuOIWW2b5TqOS2N7ozylYf62XHwVf1YZxk3X0/UKKmo5T81uXm122qJO0g+LQqLVU2tXQTxvqKd8b3NYSWsex7X4eBIN2ntt7lg6feCLSQPjP4h1fc4ZI7YReG1lmo4STw0ZoL0FQgqGPF2Oa4dhBVdWGJVZI4cSvYnPEA94VG6kIC4bKOVu4/Qq4qdsGJgwNbc3Fzwt2cdVZNVDafoM/id8ggLSqqpJTd7ie/Qdw4KiixG0tvxxXbH9o8eq09UH8TtB3C5WE5xgsyYM9QfvY/42fMLoC575MZ5ZpZ3ykEhsQa0CzWXLr4e3tXQ1FVisj3LglrBRREVhBVapUNUoAiIgCIiAIiIClNGHAtcAQRYg5gg6ghcH8o25xoZccYPQSHqu4Md/43/Q+7tXfLK02ps6KpifFM0OY8FpB+Y7VXZWpo3NFq5aazPl5o+WHDNV6ytlmcHTPe9waGhzjc4RoLrNb3bty7PnMUlyw3dDKRkW+ye0cR7+K197SNf9HtC5zTjsz2lU4WxU47m47vb+GCJsNTA2oZH+7cSA9gHojrNINuByK80u93T7Vgqqm0ccZc0NF3CNpa4Dhcm7szZacpWX1ZcFD0NOZNLDax+fQu9tStfUzvYQWumme08w5xIPgszsmB8uzqhjGlz31FOxrRq5zgQGjtJWJ2TsqWpfhjGlsTz6DAeLj8hqeC7PuXuO2nYwyYspI57HJz5Geg9w9QDg3XmeCtoi5SyaPVNRXVT9JPfb+vU1jc3ak9OW0tayVg0ie8GwP/jcfl4clu5W0TUzHiz2tcOTgD81YS7EjPoF7O43b/K69vctuEXFYyec1Nyun3qOH5mrbc2RHWRGOTva4ekx3Bw/7muO7U2fJTSuilFnNz7HA6Ob2Fd/l2RM30Sx/ix3gbg+IWsb3buiqis9jo5GXMchbdo/C5wuMJ/2qr6e5ZXJ0ek9Seml2T+1/wBHIKN2GRpHBzfmuhzzxNwiRzAXkNaHEdZ3IXXPpqd8T8L2ua4OtbtB4HiFvtZC97YiwQkteyQ424srWOE81wdTXCVkFa8Lfc3+vNPslDc9v2awG4DmOHsktIP4h9F6ZJVx+hNi7Hi/xVw95cSTqTcryuctZbVJqubwcHsT5Pce3qlv7yFru1jrHwKuot6IvXZKzvbceIVmrVlY11QKezsbhiBIsw9mI8c10tN1TVWPCj3YMJQijZIdvUrtJWDvu35qjtvb1KyNv2jHuxHqRkPecuQ07yrCkhYSbtb4BYHbkTW1D8IA9HTuCsh1qU249uGR9LBSr9qTz5E9Gz2GnrH+N/0FlasYALAABSi1bb52vMmSlg6D5KG/eD/6R/UuhLQvJQOpUH8cQ/Sf7rfV6DQ+BEqlyUURFtmJVapUNUoAiIgCIiAIiIAospRAY7bWxaesZgqI2vaDiF9QeYPBabtDyT0LweidLHxAxYgL8sV10NRZYyhGXKL6tTbV9kmjim0PJDVNuYZYpBwDgWHxzWKofJ1WmUMnY5rbjNnWL+xvBva51gO1fQFkwqr/AB4ZN1dY1KjjP8mu7s7rQ0jG9Vt25gDNrDxNzm53N5z5WC2KyKVclg5kpOTy+QiIpICiylEBj67Y1NMLSxRu4ZjPxC5kGYbt9kub/KSPouuFcqr2YZpRylmH6yuD12P6Iv3LqpN7FFQiLzJcSrV0M3TtkbKQwMLDGWg8Qbg8NFcqVfRqLKW3B4yQ0nyXFDqe5YHeD7w/8vyCz1Fqe5YHeD7w/wDL8go07za37B8GOREW6YHSfJS37Gc/8rR4Mb/db0tK8lbf2aU853fBka3Ven0XgRKJclFERbRBVapUNQoCUVnIZAcrqG1ZGoQF6it21be0Kq2QHQhAe1F0KtpJMyBiJtoBl2Z2QF1dRdUHtdYAa3FzkbZZle2xkesT32+gQFS6XVCK5Ljc2BsBlbQX+N0hubkk6kWytkgK91Kt2scb3cRmQALacDmCpkdhA4nIdpuUBWul1RLs9HeCkMF756WF+HcgKt0BVE6n0vDL3JTAhufEk9ufMoCsSpVD0gdQOB496kEkZkgjIkW+oQFUlcy24y1VOP8AkJ8QD9V0VgBOTyey7foFpm2cJrZBxDWk95A/sVyesV99K+Syt4Zgugf7LvBOhd7J8FcSPnxHUC5sABpfLOyrUIddxfe5tmV5pVRcsbl2THtaTpmoItkVfUghxDATfhqrar/eP7x/S1Yzq7Y5yTk90Wp7lgd4PvD/AMvyCz1Fqe5YHeD7w/8AL8gsdN4j+BLgxylQpW8YHUvJe39jd2zSf0sH0W4LU/JoP2Idssp+IC2xep0vgx+Ch8lFERbBBVapUNUoAvLmA6gL0iAoPpWnsVF1GeBV6iAsC2RvP5rzDOW3vmTa5Nhp3ALIry5gOoQFq6oB9od1vqvJkHtSfpHxAuvc9P7IVqgLjzhoFgCO62XipiqGgW63E3y49ytkQF2CDo9w7Or9QvbIRe9yTwJtl3ACysLKQSNLoC/6E+2/9P8Aigg44nE8Dll3ACytWVDh2q6iqAUA6E+279H+KjzfK2J1s+XE3OdlXRAUehPtu/T/AIp0J9t36f8AFVkQFNsQAAHAW7VoO97S2qPWJ+zjcNAfWGoHYuglaJvy39pYecQHg4/5Ll9X/wBZ/KM6/uMIKqT2z4NPzC8id4JOI3NrnLh7slTReS+pP1NjB6jcW+ibW/7xUOJJJJuTmTl3cO5Qix7njBJcUXpe5YLeD7w/8vyCztF6XuWC3g+8P/L8grNN4j+CHwY5ERbxgdc8nTbUEfa6U/rK2da7uA21BD/9D+srYl6vTrFUfgofJRREVxBVapUNUoAiIgCIiAIiIAqckIcqiICwkpnDTNUSLarKqCEBi7qFkXU7TwVJ1GOBQFoiufMzzU+Z9qApxVBGuiumVDTxVIUY5leHUZ4FAXgKlY4xPbz9yltQ8f7QF+Vpe/zftIT+GVvxaVtLazmFre/EgcISPaeLd7b/AEWh1OOdNMzh9xqSL1kez5IW2Xi8GyeURFALij9L3LB7wfeH/l+QWco/S9ywW8H3h/cz5BW6fxH8ES4MciIt4wOy7kNtQwdrSfFxWeWu7lVINJCzi1jR9VsS9ZSsVxXsUPkooiK0gqtUqGqUAREQBERAEREAREQBERAEREAREQBERAF5cwHUBekQFB9K09i1nfamwxRm+kgHi1wW2rWt76V8kdm8CHDlcLX1VbsplBctExeGaQgdZUZJXMNpWOb2+k3xGnvVRrgRcEEcxmvE20WVPE00bSafB7yPZ8v9IWkKEBtoqiSvR+l7lg94PvDu5nyCztGQXcsvcsHvE09O7uZ3eiFbp1+4/giXBjVf7H2Y6oeAAcPHt7FT2Zs9078Lb24n6LrO7ew2wMGQuvRaDR937k+PIplIudhbN6BgHFZVEXcKiiiIgKrVKhqlAEREAREQBERAEREAREQBERAEREAREQBERAFBaDqpRAY6t2PFKMwFqm09y7EuiJB5ty8ea3xQsZQjJYksjODkdTR1MJ67cY5jqu/sVRjqmONr2Psu6p+Oq65PSMeOsAte2rujFKDYDwXKv6PTZvD9LLFY0ajSel7isbtGlfLVubHqQy/ICw1WbduxUQv+zc63I9Ye6+i2bdzYHR3fJm45knUrT0vR513d02u0ylYmtj3uxsBkDQSBf/ua2QKAFK9EklsikIiKQUUREBVCKUQEIpRAQilEBCKUQHlzrC5sAMyScl5MgAubWyzuLZ6Kz3ip3S0lRGwYnPhmY1uQxOcwgC5yzJ4rT5N3qySijjnEklRBWUcwd0lo3sbNC50jY8dmhsYe3AeLXEDrXIG9ecMuRibdou4XF2jmRwQVDMus3rej1h1v4ea1MUEr62ollpPsWxyxRxtFORVl/RmWWUl2ZPRta1rho0knMWx0m7tUWtAh1dNgBczFCXVjJ2yvztiLW4jg4tAQG+tqGEkBzSW6gEEjvHBeTVx3AxsubEDE25vpYcVqLNkVgNSyHpGMlMrnOmdE1znSTvc/oHwguaDGbDEMrtyuCvWwthTCPZsc8LGtpYXPeMTXhs0YayBpOrrB0juIBaDe4BQG4iQZ6Za56cc+SiOUOF2kEZ5ggj4LWdg7DfAdotwvDJ5zJES8ue8OpomudjxYgcYfqQeWVlhdjbBr4YKaK0zCyGgYbTkRRgNPnjHta/rPNyGuANrtwluFAdBDr6KbrQNi7J2jFFTMtUMdHHQMzmBjZgLvO2yN6QiQuHomzgLtthsVQZsza4pujLqg4Zruf0h84mjMBAIAqR0dpcOTZQ02vYAlqA6NdLrQ66j2qZ3FvnFhBURB7ZWtieTTN6N/R9L1JOmBzDRbPrEFZSn2fUMnixCrfG2KDCRUHC2T7Tp/OGuk+0BxMtk61rDDbMwbO14IuLEHMEG4Km60TdnZu0KSARBk13UlJG3HIx7IKgNmEjrF5wtFoQQwWzFgc1cyUVWYYw1le0AyGRhqbzl5hAY4S9LfoxJfq4tc7WyRg3K6m653UbG2q6N5L6ozdHV5x1DmRmToI+hLGYw0DpQ8i44m+WS6DT3wtxa2bfvtmgPaKUQHkjsUqUQEIpRAQilEBSwFFVRAEREAREQBERAEREAUIiAIiKAQpRFICWREAKIihAIiKQEREAspREAREQBERAEREAREQBERAf/Z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/>
          </a:p>
        </p:txBody>
      </p:sp>
      <p:grpSp>
        <p:nvGrpSpPr>
          <p:cNvPr id="23560" name="Grupo 13"/>
          <p:cNvGrpSpPr>
            <a:grpSpLocks/>
          </p:cNvGrpSpPr>
          <p:nvPr/>
        </p:nvGrpSpPr>
        <p:grpSpPr bwMode="auto">
          <a:xfrm>
            <a:off x="6374134" y="3861048"/>
            <a:ext cx="2446338" cy="1924050"/>
            <a:chOff x="6172568" y="4470120"/>
            <a:chExt cx="2445285" cy="1923710"/>
          </a:xfrm>
        </p:grpSpPr>
        <p:pic>
          <p:nvPicPr>
            <p:cNvPr id="23562" name="Picture 1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8022" y="4470120"/>
              <a:ext cx="1554378" cy="1554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3" name="CaixaDeTexto 12"/>
            <p:cNvSpPr txBox="1">
              <a:spLocks noChangeArrowheads="1"/>
            </p:cNvSpPr>
            <p:nvPr/>
          </p:nvSpPr>
          <p:spPr bwMode="auto">
            <a:xfrm>
              <a:off x="6172568" y="6024498"/>
              <a:ext cx="24452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b="1">
                  <a:solidFill>
                    <a:srgbClr val="C00000"/>
                  </a:solidFill>
                </a:rPr>
                <a:t>BARREIRA DE ENTRADA</a:t>
              </a:r>
              <a:endParaRPr lang="en-US" altLang="pt-BR" sz="1800" b="1">
                <a:solidFill>
                  <a:srgbClr val="C00000"/>
                </a:solidFill>
              </a:endParaRPr>
            </a:p>
          </p:txBody>
        </p:sp>
      </p:grpSp>
      <p:sp>
        <p:nvSpPr>
          <p:cNvPr id="15" name="Seta para a direita listrada 14"/>
          <p:cNvSpPr/>
          <p:nvPr/>
        </p:nvSpPr>
        <p:spPr>
          <a:xfrm>
            <a:off x="5566097" y="4238873"/>
            <a:ext cx="1008062" cy="798513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Sinergia no Projeto iBR2020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2400"/>
            <a:ext cx="8229600" cy="488632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pt-BR" dirty="0" smtClean="0"/>
              <a:t>Especialização da mão de obra</a:t>
            </a:r>
          </a:p>
          <a:p>
            <a:pPr lvl="1">
              <a:defRPr/>
            </a:pPr>
            <a:r>
              <a:rPr lang="pt-BR" dirty="0"/>
              <a:t>Linhas de pesquisa nas universidades</a:t>
            </a:r>
          </a:p>
          <a:p>
            <a:pPr lvl="1">
              <a:defRPr/>
            </a:pPr>
            <a:r>
              <a:rPr lang="pt-BR" dirty="0" smtClean="0"/>
              <a:t>Atração de profissionais estrangeiros</a:t>
            </a:r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dirty="0" smtClean="0"/>
              <a:t>Infraestrutura para os ensaios/testes</a:t>
            </a:r>
          </a:p>
          <a:p>
            <a:pPr lvl="1">
              <a:defRPr/>
            </a:pPr>
            <a:r>
              <a:rPr lang="pt-BR" dirty="0" smtClean="0"/>
              <a:t>Linhas de pesquisa que mantenham os laboratórios equipados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r>
              <a:rPr lang="pt-BR" dirty="0" smtClean="0"/>
              <a:t>Financiamento</a:t>
            </a:r>
          </a:p>
          <a:p>
            <a:pPr lvl="1">
              <a:defRPr/>
            </a:pPr>
            <a:r>
              <a:rPr lang="pt-BR" dirty="0" smtClean="0"/>
              <a:t>Coordenação com órgãos de fomento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Nelson Nagamine\Downloads\lego-smile-minimalistic-hd-wallpaper-1920x1080-688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5225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CaixaDeTexto 1"/>
          <p:cNvSpPr txBox="1">
            <a:spLocks noChangeArrowheads="1"/>
          </p:cNvSpPr>
          <p:nvPr/>
        </p:nvSpPr>
        <p:spPr bwMode="auto">
          <a:xfrm>
            <a:off x="1404938" y="1722438"/>
            <a:ext cx="22320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200">
                <a:latin typeface="Britannic Bold" pitchFamily="34" charset="0"/>
              </a:rPr>
              <a:t>Indústria global</a:t>
            </a:r>
          </a:p>
        </p:txBody>
      </p:sp>
      <p:sp>
        <p:nvSpPr>
          <p:cNvPr id="14340" name="CaixaDeTexto 3"/>
          <p:cNvSpPr txBox="1">
            <a:spLocks noChangeArrowheads="1"/>
          </p:cNvSpPr>
          <p:nvPr/>
        </p:nvSpPr>
        <p:spPr bwMode="auto">
          <a:xfrm>
            <a:off x="557213" y="3829050"/>
            <a:ext cx="19637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200">
                <a:latin typeface="Britannic Bold" pitchFamily="34" charset="0"/>
              </a:rPr>
              <a:t>Efetividade para a ANAC</a:t>
            </a:r>
          </a:p>
        </p:txBody>
      </p:sp>
      <p:sp>
        <p:nvSpPr>
          <p:cNvPr id="14341" name="CaixaDeTexto 4"/>
          <p:cNvSpPr txBox="1">
            <a:spLocks noChangeArrowheads="1"/>
          </p:cNvSpPr>
          <p:nvPr/>
        </p:nvSpPr>
        <p:spPr bwMode="auto">
          <a:xfrm>
            <a:off x="5989638" y="1660525"/>
            <a:ext cx="23034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200">
                <a:latin typeface="Britannic Bold" pitchFamily="34" charset="0"/>
              </a:rPr>
              <a:t>Universidade atuante no desenvolvimento</a:t>
            </a:r>
          </a:p>
        </p:txBody>
      </p:sp>
      <p:sp>
        <p:nvSpPr>
          <p:cNvPr id="14342" name="CaixaDeTexto 5"/>
          <p:cNvSpPr txBox="1">
            <a:spLocks noChangeArrowheads="1"/>
          </p:cNvSpPr>
          <p:nvPr/>
        </p:nvSpPr>
        <p:spPr bwMode="auto">
          <a:xfrm>
            <a:off x="5614988" y="4683125"/>
            <a:ext cx="29527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200">
                <a:latin typeface="Britannic Bold" pitchFamily="34" charset="0"/>
              </a:rPr>
              <a:t>Desenvolvimento econômico sustentável</a:t>
            </a:r>
          </a:p>
        </p:txBody>
      </p:sp>
      <p:sp>
        <p:nvSpPr>
          <p:cNvPr id="14343" name="CaixaDeTexto 6"/>
          <p:cNvSpPr txBox="1">
            <a:spLocks noChangeArrowheads="1"/>
          </p:cNvSpPr>
          <p:nvPr/>
        </p:nvSpPr>
        <p:spPr bwMode="auto">
          <a:xfrm>
            <a:off x="1331913" y="5006975"/>
            <a:ext cx="19446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200" dirty="0" smtClean="0">
                <a:latin typeface="Britannic Bold" pitchFamily="34" charset="0"/>
              </a:rPr>
              <a:t>+ inovação</a:t>
            </a:r>
            <a:endParaRPr lang="pt-BR" altLang="pt-BR" sz="2200" dirty="0">
              <a:latin typeface="Britannic Bold" pitchFamily="34" charset="0"/>
            </a:endParaRPr>
          </a:p>
        </p:txBody>
      </p:sp>
      <p:sp>
        <p:nvSpPr>
          <p:cNvPr id="14344" name="CaixaDeTexto 7"/>
          <p:cNvSpPr txBox="1">
            <a:spLocks noChangeArrowheads="1"/>
          </p:cNvSpPr>
          <p:nvPr/>
        </p:nvSpPr>
        <p:spPr bwMode="auto">
          <a:xfrm>
            <a:off x="6480175" y="3106738"/>
            <a:ext cx="2087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200">
                <a:latin typeface="Britannic Bold" pitchFamily="34" charset="0"/>
              </a:rPr>
              <a:t>Mais mão de obra altamente qualificada</a:t>
            </a:r>
          </a:p>
        </p:txBody>
      </p:sp>
      <p:sp>
        <p:nvSpPr>
          <p:cNvPr id="14345" name="CaixaDeTexto 1"/>
          <p:cNvSpPr txBox="1">
            <a:spLocks noChangeArrowheads="1"/>
          </p:cNvSpPr>
          <p:nvPr/>
        </p:nvSpPr>
        <p:spPr bwMode="auto">
          <a:xfrm>
            <a:off x="323850" y="2636838"/>
            <a:ext cx="23749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200">
                <a:latin typeface="Britannic Bold" pitchFamily="34" charset="0"/>
              </a:rPr>
              <a:t>Adensamento da cadeia produtiva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thumbs.dreamstime.com/z/network-connecting-people-white-background-3537530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7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79512" y="6182965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http://www2.anac.gov.br/transparencia/audienciasPublicasEncerradas2014.asp</a:t>
            </a:r>
          </a:p>
        </p:txBody>
      </p:sp>
      <p:sp>
        <p:nvSpPr>
          <p:cNvPr id="3" name="Texto explicativo retangular com cantos arredondados 2"/>
          <p:cNvSpPr/>
          <p:nvPr/>
        </p:nvSpPr>
        <p:spPr>
          <a:xfrm>
            <a:off x="1259632" y="3535755"/>
            <a:ext cx="1656184" cy="583814"/>
          </a:xfrm>
          <a:prstGeom prst="wedgeRoundRectCallout">
            <a:avLst>
              <a:gd name="adj1" fmla="val 69592"/>
              <a:gd name="adj2" fmla="val -15493"/>
              <a:gd name="adj3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$$ avião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Texto explicativo retangular com cantos arredondados 5"/>
          <p:cNvSpPr/>
          <p:nvPr/>
        </p:nvSpPr>
        <p:spPr>
          <a:xfrm>
            <a:off x="155073" y="1844824"/>
            <a:ext cx="1656184" cy="792088"/>
          </a:xfrm>
          <a:prstGeom prst="wedgeRoundRectCallout">
            <a:avLst>
              <a:gd name="adj1" fmla="val 75368"/>
              <a:gd name="adj2" fmla="val -10963"/>
              <a:gd name="adj3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Pesquisar sobre avião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Texto explicativo retangular com cantos arredondados 6"/>
          <p:cNvSpPr/>
          <p:nvPr/>
        </p:nvSpPr>
        <p:spPr>
          <a:xfrm>
            <a:off x="4359087" y="3591874"/>
            <a:ext cx="1656184" cy="792088"/>
          </a:xfrm>
          <a:prstGeom prst="wedgeRoundRectCallout">
            <a:avLst>
              <a:gd name="adj1" fmla="val 60430"/>
              <a:gd name="adj2" fmla="val -105666"/>
              <a:gd name="adj3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Menos retrabalho na certificação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Texto explicativo retangular com cantos arredondados 7"/>
          <p:cNvSpPr/>
          <p:nvPr/>
        </p:nvSpPr>
        <p:spPr>
          <a:xfrm>
            <a:off x="2915816" y="1662392"/>
            <a:ext cx="1656184" cy="792088"/>
          </a:xfrm>
          <a:prstGeom prst="wedgeRoundRectCallout">
            <a:avLst>
              <a:gd name="adj1" fmla="val 72102"/>
              <a:gd name="adj2" fmla="val -41365"/>
              <a:gd name="adj3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Promover a inovação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Texto explicativo retangular com cantos arredondados 8"/>
          <p:cNvSpPr/>
          <p:nvPr/>
        </p:nvSpPr>
        <p:spPr>
          <a:xfrm>
            <a:off x="107504" y="116632"/>
            <a:ext cx="1501111" cy="792088"/>
          </a:xfrm>
          <a:prstGeom prst="wedgeRoundRectCallout">
            <a:avLst>
              <a:gd name="adj1" fmla="val 53118"/>
              <a:gd name="adj2" fmla="val 31182"/>
              <a:gd name="adj3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Fomentar a pesquisa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Texto explicativo retangular com cantos arredondados 9"/>
          <p:cNvSpPr/>
          <p:nvPr/>
        </p:nvSpPr>
        <p:spPr>
          <a:xfrm>
            <a:off x="5469988" y="1448780"/>
            <a:ext cx="1656184" cy="792088"/>
          </a:xfrm>
          <a:prstGeom prst="wedgeRoundRectCallout">
            <a:avLst>
              <a:gd name="adj1" fmla="val 51866"/>
              <a:gd name="adj2" fmla="val -95421"/>
              <a:gd name="adj3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Financiar projetos nacionais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" name="Texto explicativo retangular com cantos arredondados 10"/>
          <p:cNvSpPr/>
          <p:nvPr/>
        </p:nvSpPr>
        <p:spPr>
          <a:xfrm>
            <a:off x="2375756" y="483891"/>
            <a:ext cx="1368152" cy="643259"/>
          </a:xfrm>
          <a:prstGeom prst="wedgeRoundRectCallout">
            <a:avLst>
              <a:gd name="adj1" fmla="val 58558"/>
              <a:gd name="adj2" fmla="val -38533"/>
              <a:gd name="adj3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Aumentar o PIB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Triângulo retângulo 12"/>
          <p:cNvSpPr/>
          <p:nvPr/>
        </p:nvSpPr>
        <p:spPr>
          <a:xfrm flipH="1">
            <a:off x="4653946" y="1583852"/>
            <a:ext cx="4490054" cy="5287018"/>
          </a:xfrm>
          <a:prstGeom prst="rtTriangle">
            <a:avLst/>
          </a:prstGeom>
          <a:solidFill>
            <a:schemeClr val="bg1">
              <a:lumMod val="65000"/>
              <a:alpha val="4392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6699FF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973" y="3987918"/>
            <a:ext cx="1944216" cy="193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615240" y="5877272"/>
            <a:ext cx="349326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Criando uma rede </a:t>
            </a:r>
          </a:p>
          <a:p>
            <a:pPr algn="ctr"/>
            <a:r>
              <a:rPr lang="pt-B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virtuosa</a:t>
            </a:r>
            <a:endParaRPr lang="pt-BR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2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thumbs.dreamstime.com/z/network-connecting-people-white-background-3537530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7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riângulo retângulo 12"/>
          <p:cNvSpPr/>
          <p:nvPr/>
        </p:nvSpPr>
        <p:spPr>
          <a:xfrm flipH="1">
            <a:off x="4653946" y="1583852"/>
            <a:ext cx="4490054" cy="5287018"/>
          </a:xfrm>
          <a:prstGeom prst="rtTriangle">
            <a:avLst/>
          </a:prstGeom>
          <a:solidFill>
            <a:schemeClr val="bg1">
              <a:lumMod val="65000"/>
              <a:alpha val="4392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6699FF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973" y="3987918"/>
            <a:ext cx="1944216" cy="193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0" name="Picture 2" descr="Ir para o portal da UFM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07904" y="3068960"/>
            <a:ext cx="2592288" cy="51628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2772" name="Picture 4" descr="http://www.unifei.edu.br/jornal/jornais201-300/jornal265/unifei9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987824" y="1700808"/>
            <a:ext cx="1656184" cy="83225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2774" name="Picture 6" descr="Link para o site do BNDES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67544" y="4149080"/>
            <a:ext cx="2160240" cy="44473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2778" name="Picture 10" descr="FATEC SJC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123728" y="548680"/>
            <a:ext cx="1440160" cy="60841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2780" name="Picture 12" descr="cecompi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580112" y="1340768"/>
            <a:ext cx="2486025" cy="61912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2782" name="Picture 14" descr="USP – Universidade de São Paulo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427984" y="332656"/>
            <a:ext cx="3456384" cy="38139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1" name="Picture 8" descr="http://www.abrafal.com.br/riam/imagens/logo2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69160"/>
            <a:ext cx="1038199" cy="873608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12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2.bp.blogspot.com/-FFk-fjubYdM/UHlfY7VVxCI/AAAAAAAAHMI/E-VL4APg_Ek/s1600/cognitive+insigh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333" y="692696"/>
            <a:ext cx="1703349" cy="1762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2032000"/>
            <a:ext cx="3529012" cy="352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ta circular 4"/>
          <p:cNvSpPr>
            <a:spLocks noChangeAspect="1"/>
          </p:cNvSpPr>
          <p:nvPr/>
        </p:nvSpPr>
        <p:spPr>
          <a:xfrm rot="16200000">
            <a:off x="252413" y="836613"/>
            <a:ext cx="5759450" cy="5759450"/>
          </a:xfrm>
          <a:prstGeom prst="circularArrow">
            <a:avLst>
              <a:gd name="adj1" fmla="val 14221"/>
              <a:gd name="adj2" fmla="val 1407855"/>
              <a:gd name="adj3" fmla="val 21103515"/>
              <a:gd name="adj4" fmla="val 10969746"/>
              <a:gd name="adj5" fmla="val 1284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buFont typeface="Arial" charset="0"/>
              <a:buNone/>
              <a:defRPr/>
            </a:pPr>
            <a:endParaRPr lang="pt-BR" altLang="pt-BR" sz="2800" dirty="0">
              <a:solidFill>
                <a:schemeClr val="tx1"/>
              </a:solidFill>
              <a:latin typeface="Century Gothic" panose="020B0502020202020204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3317" name="Retângulo 1"/>
          <p:cNvSpPr>
            <a:spLocks noChangeArrowheads="1"/>
          </p:cNvSpPr>
          <p:nvPr/>
        </p:nvSpPr>
        <p:spPr bwMode="auto">
          <a:xfrm>
            <a:off x="5674682" y="1995224"/>
            <a:ext cx="3505831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b="1" dirty="0">
                <a:latin typeface="Century Gothic" pitchFamily="34" charset="0"/>
                <a:ea typeface="Arial Unicode MS" pitchFamily="34" charset="-128"/>
              </a:rPr>
              <a:t>Projeto iBR2020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2000" b="1" dirty="0" smtClean="0">
              <a:latin typeface="Century Gothic" pitchFamily="34" charset="0"/>
              <a:ea typeface="Arial Unicode MS" pitchFamily="34" charset="-128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2400" dirty="0" smtClean="0">
                <a:latin typeface="Century Gothic" pitchFamily="34" charset="0"/>
                <a:ea typeface="Arial Unicode MS" pitchFamily="34" charset="-128"/>
              </a:rPr>
              <a:t>Fomentar uma </a:t>
            </a:r>
            <a:r>
              <a:rPr lang="pt-BR" altLang="pt-BR" sz="2400" dirty="0">
                <a:latin typeface="Century Gothic" pitchFamily="34" charset="0"/>
                <a:ea typeface="Arial Unicode MS" pitchFamily="34" charset="-128"/>
              </a:rPr>
              <a:t>indústria </a:t>
            </a:r>
            <a:r>
              <a:rPr lang="pt-BR" altLang="pt-BR" sz="2400" dirty="0" smtClean="0">
                <a:latin typeface="Century Gothic" pitchFamily="34" charset="0"/>
                <a:ea typeface="Arial Unicode MS" pitchFamily="34" charset="-128"/>
              </a:rPr>
              <a:t>global em </a:t>
            </a:r>
            <a:r>
              <a:rPr lang="pt-BR" altLang="pt-BR" sz="2400" dirty="0">
                <a:latin typeface="Century Gothic" pitchFamily="34" charset="0"/>
                <a:ea typeface="Arial Unicode MS" pitchFamily="34" charset="-128"/>
              </a:rPr>
              <a:t>2020 </a:t>
            </a:r>
            <a:r>
              <a:rPr lang="pt-BR" altLang="pt-BR" sz="2400" dirty="0" smtClean="0">
                <a:latin typeface="Century Gothic" pitchFamily="34" charset="0"/>
                <a:ea typeface="Arial Unicode MS" pitchFamily="34" charset="-128"/>
              </a:rPr>
              <a:t>de </a:t>
            </a:r>
            <a:r>
              <a:rPr lang="pt-BR" altLang="pt-BR" sz="2400" dirty="0">
                <a:latin typeface="Century Gothic" pitchFamily="34" charset="0"/>
                <a:ea typeface="Arial Unicode MS" pitchFamily="34" charset="-128"/>
              </a:rPr>
              <a:t>pequenos aviões</a:t>
            </a:r>
          </a:p>
        </p:txBody>
      </p:sp>
      <p:pic>
        <p:nvPicPr>
          <p:cNvPr id="13316" name="Picture 4" descr="http://www.arvadacolts.com/images/post-images/approved.gif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72" t="16277" r="3635" b="13188"/>
          <a:stretch>
            <a:fillRect/>
          </a:stretch>
        </p:blipFill>
        <p:spPr bwMode="auto">
          <a:xfrm>
            <a:off x="6660232" y="188640"/>
            <a:ext cx="2259943" cy="1296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238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myrv10.com/MyRV10_104CD_05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274" y="4876316"/>
            <a:ext cx="1899438" cy="123042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arevistadirole.com.br/wp-content/uploads/2014/03/Captura-de-tela-2014-03-24-a%CC%80s-12.49.18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914" y="4888349"/>
            <a:ext cx="1563315" cy="106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rma livre 9"/>
          <p:cNvSpPr/>
          <p:nvPr/>
        </p:nvSpPr>
        <p:spPr>
          <a:xfrm>
            <a:off x="2040979" y="2007508"/>
            <a:ext cx="4830762" cy="2720975"/>
          </a:xfrm>
          <a:custGeom>
            <a:avLst/>
            <a:gdLst>
              <a:gd name="connsiteX0" fmla="*/ 0 w 4831307"/>
              <a:gd name="connsiteY0" fmla="*/ 2879678 h 2879678"/>
              <a:gd name="connsiteX1" fmla="*/ 4831307 w 4831307"/>
              <a:gd name="connsiteY1" fmla="*/ 2866030 h 2879678"/>
              <a:gd name="connsiteX2" fmla="*/ 4817659 w 4831307"/>
              <a:gd name="connsiteY2" fmla="*/ 0 h 2879678"/>
              <a:gd name="connsiteX3" fmla="*/ 4817659 w 4831307"/>
              <a:gd name="connsiteY3" fmla="*/ 0 h 2879678"/>
              <a:gd name="connsiteX4" fmla="*/ 4681182 w 4831307"/>
              <a:gd name="connsiteY4" fmla="*/ 54591 h 2879678"/>
              <a:gd name="connsiteX5" fmla="*/ 4626591 w 4831307"/>
              <a:gd name="connsiteY5" fmla="*/ 68239 h 2879678"/>
              <a:gd name="connsiteX6" fmla="*/ 4585648 w 4831307"/>
              <a:gd name="connsiteY6" fmla="*/ 81887 h 2879678"/>
              <a:gd name="connsiteX7" fmla="*/ 4517409 w 4831307"/>
              <a:gd name="connsiteY7" fmla="*/ 95534 h 2879678"/>
              <a:gd name="connsiteX8" fmla="*/ 4476465 w 4831307"/>
              <a:gd name="connsiteY8" fmla="*/ 109182 h 2879678"/>
              <a:gd name="connsiteX9" fmla="*/ 4421874 w 4831307"/>
              <a:gd name="connsiteY9" fmla="*/ 122830 h 2879678"/>
              <a:gd name="connsiteX10" fmla="*/ 4299045 w 4831307"/>
              <a:gd name="connsiteY10" fmla="*/ 150126 h 2879678"/>
              <a:gd name="connsiteX11" fmla="*/ 4217158 w 4831307"/>
              <a:gd name="connsiteY11" fmla="*/ 177421 h 2879678"/>
              <a:gd name="connsiteX12" fmla="*/ 4135271 w 4831307"/>
              <a:gd name="connsiteY12" fmla="*/ 218364 h 2879678"/>
              <a:gd name="connsiteX13" fmla="*/ 4053385 w 4831307"/>
              <a:gd name="connsiteY13" fmla="*/ 245660 h 2879678"/>
              <a:gd name="connsiteX14" fmla="*/ 4012442 w 4831307"/>
              <a:gd name="connsiteY14" fmla="*/ 259308 h 2879678"/>
              <a:gd name="connsiteX15" fmla="*/ 3971498 w 4831307"/>
              <a:gd name="connsiteY15" fmla="*/ 272955 h 2879678"/>
              <a:gd name="connsiteX16" fmla="*/ 3930555 w 4831307"/>
              <a:gd name="connsiteY16" fmla="*/ 300251 h 2879678"/>
              <a:gd name="connsiteX17" fmla="*/ 3848668 w 4831307"/>
              <a:gd name="connsiteY17" fmla="*/ 327546 h 2879678"/>
              <a:gd name="connsiteX18" fmla="*/ 3753134 w 4831307"/>
              <a:gd name="connsiteY18" fmla="*/ 354842 h 2879678"/>
              <a:gd name="connsiteX19" fmla="*/ 3671248 w 4831307"/>
              <a:gd name="connsiteY19" fmla="*/ 368490 h 2879678"/>
              <a:gd name="connsiteX20" fmla="*/ 3534770 w 4831307"/>
              <a:gd name="connsiteY20" fmla="*/ 423081 h 2879678"/>
              <a:gd name="connsiteX21" fmla="*/ 3452883 w 4831307"/>
              <a:gd name="connsiteY21" fmla="*/ 464024 h 2879678"/>
              <a:gd name="connsiteX22" fmla="*/ 3411940 w 4831307"/>
              <a:gd name="connsiteY22" fmla="*/ 491320 h 2879678"/>
              <a:gd name="connsiteX23" fmla="*/ 3316406 w 4831307"/>
              <a:gd name="connsiteY23" fmla="*/ 518615 h 2879678"/>
              <a:gd name="connsiteX24" fmla="*/ 3207224 w 4831307"/>
              <a:gd name="connsiteY24" fmla="*/ 573206 h 2879678"/>
              <a:gd name="connsiteX25" fmla="*/ 3070746 w 4831307"/>
              <a:gd name="connsiteY25" fmla="*/ 614149 h 2879678"/>
              <a:gd name="connsiteX26" fmla="*/ 3002507 w 4831307"/>
              <a:gd name="connsiteY26" fmla="*/ 641445 h 2879678"/>
              <a:gd name="connsiteX27" fmla="*/ 2893325 w 4831307"/>
              <a:gd name="connsiteY27" fmla="*/ 696036 h 2879678"/>
              <a:gd name="connsiteX28" fmla="*/ 2852382 w 4831307"/>
              <a:gd name="connsiteY28" fmla="*/ 709684 h 2879678"/>
              <a:gd name="connsiteX29" fmla="*/ 2770495 w 4831307"/>
              <a:gd name="connsiteY29" fmla="*/ 750627 h 2879678"/>
              <a:gd name="connsiteX30" fmla="*/ 2661313 w 4831307"/>
              <a:gd name="connsiteY30" fmla="*/ 832514 h 2879678"/>
              <a:gd name="connsiteX31" fmla="*/ 2606722 w 4831307"/>
              <a:gd name="connsiteY31" fmla="*/ 873457 h 2879678"/>
              <a:gd name="connsiteX32" fmla="*/ 2524836 w 4831307"/>
              <a:gd name="connsiteY32" fmla="*/ 928048 h 2879678"/>
              <a:gd name="connsiteX33" fmla="*/ 2415654 w 4831307"/>
              <a:gd name="connsiteY33" fmla="*/ 955343 h 2879678"/>
              <a:gd name="connsiteX34" fmla="*/ 2374710 w 4831307"/>
              <a:gd name="connsiteY34" fmla="*/ 996287 h 2879678"/>
              <a:gd name="connsiteX35" fmla="*/ 0 w 4831307"/>
              <a:gd name="connsiteY35" fmla="*/ 2879678 h 287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831307" h="2879678">
                <a:moveTo>
                  <a:pt x="0" y="2879678"/>
                </a:moveTo>
                <a:lnTo>
                  <a:pt x="4831307" y="2866030"/>
                </a:lnTo>
                <a:cubicBezTo>
                  <a:pt x="4826758" y="1910687"/>
                  <a:pt x="4822208" y="955343"/>
                  <a:pt x="4817659" y="0"/>
                </a:cubicBezTo>
                <a:lnTo>
                  <a:pt x="4817659" y="0"/>
                </a:lnTo>
                <a:cubicBezTo>
                  <a:pt x="4772167" y="18197"/>
                  <a:pt x="4727324" y="38112"/>
                  <a:pt x="4681182" y="54591"/>
                </a:cubicBezTo>
                <a:cubicBezTo>
                  <a:pt x="4663518" y="60900"/>
                  <a:pt x="4644626" y="63086"/>
                  <a:pt x="4626591" y="68239"/>
                </a:cubicBezTo>
                <a:cubicBezTo>
                  <a:pt x="4612759" y="72191"/>
                  <a:pt x="4599604" y="78398"/>
                  <a:pt x="4585648" y="81887"/>
                </a:cubicBezTo>
                <a:cubicBezTo>
                  <a:pt x="4563144" y="87513"/>
                  <a:pt x="4539913" y="89908"/>
                  <a:pt x="4517409" y="95534"/>
                </a:cubicBezTo>
                <a:cubicBezTo>
                  <a:pt x="4503452" y="99023"/>
                  <a:pt x="4490298" y="105230"/>
                  <a:pt x="4476465" y="109182"/>
                </a:cubicBezTo>
                <a:cubicBezTo>
                  <a:pt x="4458430" y="114335"/>
                  <a:pt x="4440184" y="118761"/>
                  <a:pt x="4421874" y="122830"/>
                </a:cubicBezTo>
                <a:cubicBezTo>
                  <a:pt x="4371778" y="133963"/>
                  <a:pt x="4346597" y="135860"/>
                  <a:pt x="4299045" y="150126"/>
                </a:cubicBezTo>
                <a:cubicBezTo>
                  <a:pt x="4271486" y="158394"/>
                  <a:pt x="4244454" y="168323"/>
                  <a:pt x="4217158" y="177421"/>
                </a:cubicBezTo>
                <a:cubicBezTo>
                  <a:pt x="4067855" y="227188"/>
                  <a:pt x="4293994" y="147821"/>
                  <a:pt x="4135271" y="218364"/>
                </a:cubicBezTo>
                <a:cubicBezTo>
                  <a:pt x="4108979" y="230049"/>
                  <a:pt x="4080680" y="236561"/>
                  <a:pt x="4053385" y="245660"/>
                </a:cubicBezTo>
                <a:lnTo>
                  <a:pt x="4012442" y="259308"/>
                </a:lnTo>
                <a:lnTo>
                  <a:pt x="3971498" y="272955"/>
                </a:lnTo>
                <a:cubicBezTo>
                  <a:pt x="3957850" y="282054"/>
                  <a:pt x="3945544" y="293589"/>
                  <a:pt x="3930555" y="300251"/>
                </a:cubicBezTo>
                <a:cubicBezTo>
                  <a:pt x="3904263" y="311936"/>
                  <a:pt x="3875964" y="318448"/>
                  <a:pt x="3848668" y="327546"/>
                </a:cubicBezTo>
                <a:cubicBezTo>
                  <a:pt x="3809642" y="340555"/>
                  <a:pt x="3795981" y="346272"/>
                  <a:pt x="3753134" y="354842"/>
                </a:cubicBezTo>
                <a:cubicBezTo>
                  <a:pt x="3726000" y="360269"/>
                  <a:pt x="3698094" y="361779"/>
                  <a:pt x="3671248" y="368490"/>
                </a:cubicBezTo>
                <a:cubicBezTo>
                  <a:pt x="3621533" y="380919"/>
                  <a:pt x="3578699" y="397979"/>
                  <a:pt x="3534770" y="423081"/>
                </a:cubicBezTo>
                <a:cubicBezTo>
                  <a:pt x="3460694" y="465410"/>
                  <a:pt x="3527949" y="439002"/>
                  <a:pt x="3452883" y="464024"/>
                </a:cubicBezTo>
                <a:cubicBezTo>
                  <a:pt x="3439235" y="473123"/>
                  <a:pt x="3426611" y="483985"/>
                  <a:pt x="3411940" y="491320"/>
                </a:cubicBezTo>
                <a:cubicBezTo>
                  <a:pt x="3365546" y="514517"/>
                  <a:pt x="3368859" y="496759"/>
                  <a:pt x="3316406" y="518615"/>
                </a:cubicBezTo>
                <a:cubicBezTo>
                  <a:pt x="3278846" y="534265"/>
                  <a:pt x="3246699" y="563337"/>
                  <a:pt x="3207224" y="573206"/>
                </a:cubicBezTo>
                <a:cubicBezTo>
                  <a:pt x="3153608" y="586610"/>
                  <a:pt x="3126116" y="592001"/>
                  <a:pt x="3070746" y="614149"/>
                </a:cubicBezTo>
                <a:cubicBezTo>
                  <a:pt x="3048000" y="623248"/>
                  <a:pt x="3024751" y="631179"/>
                  <a:pt x="3002507" y="641445"/>
                </a:cubicBezTo>
                <a:cubicBezTo>
                  <a:pt x="2965562" y="658496"/>
                  <a:pt x="2931927" y="683168"/>
                  <a:pt x="2893325" y="696036"/>
                </a:cubicBezTo>
                <a:cubicBezTo>
                  <a:pt x="2879677" y="700585"/>
                  <a:pt x="2865249" y="703250"/>
                  <a:pt x="2852382" y="709684"/>
                </a:cubicBezTo>
                <a:cubicBezTo>
                  <a:pt x="2746558" y="762596"/>
                  <a:pt x="2873407" y="716323"/>
                  <a:pt x="2770495" y="750627"/>
                </a:cubicBezTo>
                <a:lnTo>
                  <a:pt x="2661313" y="832514"/>
                </a:lnTo>
                <a:cubicBezTo>
                  <a:pt x="2643116" y="846162"/>
                  <a:pt x="2625648" y="860840"/>
                  <a:pt x="2606722" y="873457"/>
                </a:cubicBezTo>
                <a:cubicBezTo>
                  <a:pt x="2579427" y="891654"/>
                  <a:pt x="2557004" y="921614"/>
                  <a:pt x="2524836" y="928048"/>
                </a:cubicBezTo>
                <a:cubicBezTo>
                  <a:pt x="2442491" y="944517"/>
                  <a:pt x="2478604" y="934361"/>
                  <a:pt x="2415654" y="955343"/>
                </a:cubicBezTo>
                <a:cubicBezTo>
                  <a:pt x="2370925" y="985163"/>
                  <a:pt x="2374710" y="966236"/>
                  <a:pt x="2374710" y="996287"/>
                </a:cubicBezTo>
                <a:lnTo>
                  <a:pt x="0" y="2879678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6" name="Conector de seta reta 5"/>
          <p:cNvCxnSpPr/>
          <p:nvPr/>
        </p:nvCxnSpPr>
        <p:spPr>
          <a:xfrm flipV="1">
            <a:off x="2052091" y="1710646"/>
            <a:ext cx="0" cy="30241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76" name="CaixaDeTexto 6"/>
          <p:cNvSpPr txBox="1">
            <a:spLocks noChangeArrowheads="1"/>
          </p:cNvSpPr>
          <p:nvPr/>
        </p:nvSpPr>
        <p:spPr bwMode="auto">
          <a:xfrm rot="-5400000">
            <a:off x="1251198" y="2230201"/>
            <a:ext cx="1239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 err="1">
                <a:latin typeface="Arial" charset="0"/>
                <a:cs typeface="Arial" charset="0"/>
              </a:rPr>
              <a:t>Deliverables</a:t>
            </a:r>
            <a:endParaRPr lang="pt-BR" altLang="pt-BR" sz="1400" dirty="0">
              <a:latin typeface="Arial" charset="0"/>
              <a:cs typeface="Arial" charset="0"/>
            </a:endParaRPr>
          </a:p>
        </p:txBody>
      </p:sp>
      <p:sp>
        <p:nvSpPr>
          <p:cNvPr id="28677" name="CaixaDeTexto 7"/>
          <p:cNvSpPr txBox="1">
            <a:spLocks noChangeArrowheads="1"/>
          </p:cNvSpPr>
          <p:nvPr/>
        </p:nvSpPr>
        <p:spPr bwMode="auto">
          <a:xfrm>
            <a:off x="1979066" y="4784046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latin typeface="Arial" charset="0"/>
                <a:cs typeface="Arial" charset="0"/>
              </a:rPr>
              <a:t>2014</a:t>
            </a:r>
          </a:p>
        </p:txBody>
      </p:sp>
      <p:sp>
        <p:nvSpPr>
          <p:cNvPr id="28678" name="CaixaDeTexto 8"/>
          <p:cNvSpPr txBox="1">
            <a:spLocks noChangeArrowheads="1"/>
          </p:cNvSpPr>
          <p:nvPr/>
        </p:nvSpPr>
        <p:spPr bwMode="auto">
          <a:xfrm>
            <a:off x="6444704" y="4803096"/>
            <a:ext cx="863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latin typeface="Arial" charset="0"/>
                <a:cs typeface="Arial" charset="0"/>
              </a:rPr>
              <a:t>Década de 2020</a:t>
            </a:r>
          </a:p>
        </p:txBody>
      </p:sp>
      <p:cxnSp>
        <p:nvCxnSpPr>
          <p:cNvPr id="11" name="Conector de seta reta 10"/>
          <p:cNvCxnSpPr/>
          <p:nvPr/>
        </p:nvCxnSpPr>
        <p:spPr>
          <a:xfrm flipH="1" flipV="1">
            <a:off x="2841079" y="4171271"/>
            <a:ext cx="1587" cy="10683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H="1">
            <a:off x="2025104" y="4171271"/>
            <a:ext cx="8175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81" name="CaixaDeTexto 13"/>
          <p:cNvSpPr txBox="1">
            <a:spLocks noChangeArrowheads="1"/>
          </p:cNvSpPr>
          <p:nvPr/>
        </p:nvSpPr>
        <p:spPr bwMode="auto">
          <a:xfrm>
            <a:off x="2253704" y="5311096"/>
            <a:ext cx="1223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charset="0"/>
                <a:cs typeface="Arial" charset="0"/>
              </a:rPr>
              <a:t>Adesão 1</a:t>
            </a:r>
          </a:p>
        </p:txBody>
      </p:sp>
      <p:cxnSp>
        <p:nvCxnSpPr>
          <p:cNvPr id="18" name="Conector de seta reta 17"/>
          <p:cNvCxnSpPr/>
          <p:nvPr/>
        </p:nvCxnSpPr>
        <p:spPr>
          <a:xfrm flipH="1">
            <a:off x="2052091" y="2286908"/>
            <a:ext cx="388937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84" name="CaixaDeTexto 18"/>
          <p:cNvSpPr txBox="1">
            <a:spLocks noChangeArrowheads="1"/>
          </p:cNvSpPr>
          <p:nvPr/>
        </p:nvSpPr>
        <p:spPr bwMode="auto">
          <a:xfrm>
            <a:off x="5365204" y="5311096"/>
            <a:ext cx="1223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charset="0"/>
                <a:cs typeface="Arial" charset="0"/>
              </a:rPr>
              <a:t>Adesão 2</a:t>
            </a:r>
          </a:p>
        </p:txBody>
      </p:sp>
      <p:sp>
        <p:nvSpPr>
          <p:cNvPr id="20" name="Título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Estratégia do iBR2020</a:t>
            </a:r>
            <a:endParaRPr lang="pt-BR" dirty="0"/>
          </a:p>
        </p:txBody>
      </p:sp>
      <p:sp>
        <p:nvSpPr>
          <p:cNvPr id="28686" name="CaixaDeTexto 22"/>
          <p:cNvSpPr txBox="1">
            <a:spLocks noChangeArrowheads="1"/>
          </p:cNvSpPr>
          <p:nvPr/>
        </p:nvSpPr>
        <p:spPr bwMode="auto">
          <a:xfrm rot="19594606">
            <a:off x="2822126" y="2448160"/>
            <a:ext cx="194468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FF0000"/>
                </a:solidFill>
              </a:rPr>
              <a:t>Curva de aprendizagem em certificação</a:t>
            </a:r>
          </a:p>
        </p:txBody>
      </p:sp>
      <p:sp>
        <p:nvSpPr>
          <p:cNvPr id="28689" name="CaixaDeTexto 7"/>
          <p:cNvSpPr txBox="1">
            <a:spLocks noChangeArrowheads="1"/>
          </p:cNvSpPr>
          <p:nvPr/>
        </p:nvSpPr>
        <p:spPr bwMode="auto">
          <a:xfrm>
            <a:off x="2972841" y="4784046"/>
            <a:ext cx="1495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latin typeface="Arial" charset="0"/>
                <a:cs typeface="Arial" charset="0"/>
              </a:rPr>
              <a:t>2016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latin typeface="Arial" charset="0"/>
                <a:cs typeface="Arial" charset="0"/>
              </a:rPr>
              <a:t>Novo Parte 23</a:t>
            </a:r>
          </a:p>
        </p:txBody>
      </p:sp>
      <p:sp>
        <p:nvSpPr>
          <p:cNvPr id="21" name="CaixaDeTexto 1"/>
          <p:cNvSpPr txBox="1">
            <a:spLocks noChangeArrowheads="1"/>
          </p:cNvSpPr>
          <p:nvPr/>
        </p:nvSpPr>
        <p:spPr bwMode="auto">
          <a:xfrm>
            <a:off x="251520" y="4156236"/>
            <a:ext cx="16207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200" dirty="0" smtClean="0"/>
              <a:t>kits estrangeiros</a:t>
            </a:r>
            <a:endParaRPr lang="pt-BR" altLang="pt-BR" sz="2200" dirty="0"/>
          </a:p>
        </p:txBody>
      </p:sp>
      <p:sp>
        <p:nvSpPr>
          <p:cNvPr id="22" name="CaixaDeTexto 1"/>
          <p:cNvSpPr txBox="1">
            <a:spLocks noChangeArrowheads="1"/>
          </p:cNvSpPr>
          <p:nvPr/>
        </p:nvSpPr>
        <p:spPr bwMode="auto">
          <a:xfrm>
            <a:off x="6938528" y="1340768"/>
            <a:ext cx="209796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200" dirty="0" smtClean="0"/>
              <a:t>produtos </a:t>
            </a:r>
            <a:r>
              <a:rPr lang="pt-BR" altLang="pt-BR" sz="2200" dirty="0"/>
              <a:t>desenvolvidos e certificados no </a:t>
            </a:r>
            <a:r>
              <a:rPr lang="pt-BR" altLang="pt-BR" sz="2200" dirty="0" smtClean="0"/>
              <a:t>Brasil.</a:t>
            </a:r>
            <a:endParaRPr lang="pt-BR" altLang="pt-BR" sz="2200" dirty="0"/>
          </a:p>
        </p:txBody>
      </p:sp>
      <p:cxnSp>
        <p:nvCxnSpPr>
          <p:cNvPr id="16" name="Conector de seta reta 15"/>
          <p:cNvCxnSpPr/>
          <p:nvPr/>
        </p:nvCxnSpPr>
        <p:spPr>
          <a:xfrm flipH="1" flipV="1">
            <a:off x="5941466" y="2286908"/>
            <a:ext cx="34925" cy="28051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http://www.unimed.coop.br/portal/conteudo/materias/1276290847362seta02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26785">
            <a:off x="1756021" y="2582907"/>
            <a:ext cx="5400675" cy="159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o 1"/>
          <p:cNvSpPr/>
          <p:nvPr/>
        </p:nvSpPr>
        <p:spPr>
          <a:xfrm>
            <a:off x="0" y="2101343"/>
            <a:ext cx="8604447" cy="3861718"/>
          </a:xfrm>
          <a:prstGeom prst="arc">
            <a:avLst>
              <a:gd name="adj1" fmla="val 12291587"/>
              <a:gd name="adj2" fmla="val 3073038"/>
            </a:avLst>
          </a:prstGeom>
          <a:ln w="762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5" descr="http://newage.eti.br/newtech/images/parcerias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12560"/>
            <a:ext cx="986828" cy="1063227"/>
          </a:xfrm>
          <a:prstGeom prst="roundRect">
            <a:avLst>
              <a:gd name="adj" fmla="val 3058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www.abrafal.com.br/riam/imagens/logo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33368"/>
            <a:ext cx="695901" cy="58557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http://www.abul.com.br/abul/pictnewsb.asp?id=234&amp;width=200"/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09661" y="1903659"/>
            <a:ext cx="886475" cy="4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http://www.kbongpropaganda.com.br/abraex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900" y="1196752"/>
            <a:ext cx="1066916" cy="31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vooseguro.qsl.br/dac.gi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55" y="2075308"/>
            <a:ext cx="1114425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airportnews.com.br/php/adm/IMG_FOTO_DESTAQUE/anac_bas_horz_esp-cor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602" y="2564904"/>
            <a:ext cx="1130462" cy="41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02313" y="3339944"/>
            <a:ext cx="142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Anos 1990</a:t>
            </a:r>
            <a:endParaRPr lang="pt-BR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014789" y="2996952"/>
            <a:ext cx="142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2008</a:t>
            </a:r>
            <a:endParaRPr lang="pt-BR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7253337" y="1916832"/>
            <a:ext cx="142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2014</a:t>
            </a:r>
            <a:endParaRPr lang="pt-BR" b="1" dirty="0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897" y="2348880"/>
            <a:ext cx="1620181" cy="161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8" descr="http://www.abrafal.com.br/riam/imagens/logo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070" y="3275283"/>
            <a:ext cx="695901" cy="58557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http://airportnews.com.br/php/adm/IMG_FOTO_DESTAQUE/anac_bas_horz_esp-cor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933056"/>
            <a:ext cx="1130462" cy="41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rlv.zcache.es/mapa_de_la_bandera_del_brasil_pegatina_redonda-r97d81620fc204ccfac7df73181f58458_v9waf_8byvr_512.jpg"/>
          <p:cNvPicPr>
            <a:picLocks noChangeAspect="1" noChangeArrowheads="1"/>
          </p:cNvPicPr>
          <p:nvPr/>
        </p:nvPicPr>
        <p:blipFill rotWithShape="1">
          <a:blip r:embed="rId9" cstate="screen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61588" y="5157192"/>
            <a:ext cx="1262342" cy="125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api.ning.com/files/R6-Xyh5tpV4yDWqCm1Rd59mMwL7lkLFZ7sPxQupcgjL2rmEdBSwjrLoXwIdAR-2fcmOMD2eV2PITO1j7kyNaCVXXKIekJz4z/engrenagemsable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36" y="5026192"/>
            <a:ext cx="1437269" cy="141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ixaDeTexto 21"/>
          <p:cNvSpPr txBox="1"/>
          <p:nvPr/>
        </p:nvSpPr>
        <p:spPr>
          <a:xfrm>
            <a:off x="5984430" y="5963061"/>
            <a:ext cx="142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2020</a:t>
            </a:r>
            <a:endParaRPr lang="pt-BR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data:image/jpeg;base64,/9j/4AAQSkZJRgABAQAAAQABAAD/2wCEAAkGBxQTEhUUExQWFhUXGBgYGBcXFxoaHBUZGBgYFxcXGhoYICggGBwlHBUUITEhJSkrLi4uHR8zODMsNygtLisBCgoKDg0OGxAQGzAkICQsLCwsLDQsNCwsLCwsLCwsLCwsLCwsLCwsLCwsLCwsLCwsLCwsLCwsLCwsLCwsLCwsLP/AABEIALcBEwMBIgACEQEDEQH/xAAcAAABBQEBAQAAAAAAAAAAAAAEAAECAwUGBwj/xABFEAABAwIDBQUFBQUHBAIDAAABAAIRAyEEEjEFQVFhcQaBkaGxEyIy0fAHQnLB4RRSYoKSIzNDU7LS8RUWosJEkyRzg//EABoBAAMBAQEBAAAAAAAAAAAAAAECAwAEBQb/xAAtEQACAQIGAgECBgMBAAAAAAAAAQIDEQQSITFBURMUYVKhIjJCgZHwcbHRBf/aAAwDAQACEQMRAD8AnhdtUzxH8p8bLVobVpfveTvkuDpv5ttryRrJ3OHkh7M/gbwUu2dw3bFICc3kZ8ITf9w0B9539D/kuQYXcW+StzP5eXzW9uXSB69Lt/wdaO0VD953/wBb/wDarmbfoH75/of8lx4c7g3671J1Uj7o81vbl0b1af1fY7Nu2qP+YPP5K5m1aR0qM/qC4YYv+HwJ+Sn+1Dg7+pH25dC+tD6vsegUq4IkEEcQZVzai87bix/ErKeOjRzgm9v4F9VfUj0LOoOeVw7dqOH+I7xKtbtl/wDmO80fbXRnhGuV/J2bXqReAuMqbWc4EF5g8CR5jRRxO0C+maZqGDY3EnkXG6KxUemD1ZfH8nYurTobckwfC4WnUfTaBSqljReJBb3TprvlFUMVXMgVwTvEA8+PNN7MUtRHRaOyp1+Kuzrhmvrwf7Y3Mmx+dlGr7c/458/mh7UBHSO7Dk+ZcXhMRiWaVsw4ObmHrI7iiKm3K7RLnUgAQP7t+/8An5orFQ7B4mdbKUrkn7fqNHvPpXEj3HeXv3VD+0z2QH1aZJmP7M7r3g2sj7MAeJnZEpsy5TB9p3VMxHsy2YFnNI11mc09Aof95NkD2Z+LLqd2pHu6XF0fYh2bxM60lRzLnqnaHKMzmjLyJN/BYeO7Y1XWpMyDe8ifH91ZYiD2ZlSZ3ZcoFy80qdpsUNXPvuyjw7kRhe1eJizc8CfeHygo+eI3gZ6AXKDiuVwnaqpDTVogAgklrp6Q3dPMrSq7bZAy3JOhkRxJIBRVaHYHQmuDUeUNUCDqbbpZo942mcpjpJ32QOzu0AqMc6ow0iDAaTmJEaiAm8sexfHLoNrtWZiWK7F7XpD70ngPW9oWJjO0NMNJ3zDWzBfpe+m/VbyR7N430SfTunWNU7U0wfhPO413jxSR8sezZJdCbsymREeavpbPDRDXOA+uIsiqcRJMDjCG2rjTSaHiHCYvYdZXh5m3Y9DIrBVDDgCDmceMj5KQw/Px4ILA7YY8Em0d4VeP2y0NPszfiR6X1R/FsZq3Jpmhwug8bjzT0a10mG+8Lcom/wCqxK22HOp5ZkiZOYtzA6aESevFBU6xJkacBvsNd0ninUXyBSdrHVYTbLXAZgWm2vPgQiqe0GEH3hbquLqV3AyDHMW03GOIC6rs/VAEOcJAgA6394+NvBaSsrhU2EUtuU7kzbcYE271RS2m8ge4XEmLMOvCwOo6aI8+xc/IWtJF/hHrxuqsdhaTKbnhsRcZXEX3aG2qEZx6A5SA6mNcB7wgTcxvsm/apaXBthzvExMdVz9fFucRJO6ZM9yNo1HZC0aHdzF/qFa1hbtmu2jXLHVAGQIsXtB3xAJBdIaTaVLDYLEPJBAaImcwvIkRE6x+qyGGs0sdcNIkH8O6O9a2FxtR8w0kWJI0ncTrNig3YKjdlVXDVZ94QI4K/AnJ/ePMHcGtIzDRxJIi3RR/bX+8GjzkHjM9+5WYfM27nCDaAAY5DT6lbNoGyvoXv2kGxFUu3nMyItpIs5unDyvTU2ySBG4kmLSIMD3ha9072PePcDBAPxBpEceUR58kBiqBD2tc6mCRb3RHiB59EE43M46f3/odgdpmowhziN08Z4bxuROLpueA1sAbzGa3SJN0E7D1aZDSQA4wAACCR5hG06Tmgl72Ai9nyfMBK5RvdDKJLDNc1hAfnMzmiw4xBVQrtBOYOGawLjGXiW/u6zKAxu06oqllMAthsuykZp5qdas57ZEh0GW5AbxYAnchybTg3qbg5shrctxmgRzvKrOJYMsBpiwi2W0WGh4WWRRdULWgzY6RltIm8amN0Is1CAQ1pbP8DHeBNwhZDXDKpD2kFoIOoix696ZsABoADQIyhvy+roV73Q2C11v8stgybOI1Ol4KiypUkDJ3tcDHcQEjdtAXfRY+rEhoB3mQfPieqmzFyYM5RrusN1+JhDVHOb90gk3tl71CpU90uJNiJ8/ktmFzvotfjnG8b/rcq6tXMPi6iSD4rNxGNh7GAHM6DFxA5nT/AITnFAkgPbMGffaLC5368tUMoPI+gmrtKNx7hPmLIKvtQwcrXHXceEqRxII+IbovylXMw9RwcWiYbNiDEka+esJlH4NnkYGJxddx+F4HJpVDqdYgNOYDhddFisJVY3M5rg0ENuALmSIBP8J8kBUDtIf/AET5hUzNcCfiM1ogQWk/yn5JIipIMe9/Sfkktd9GzM2tp4AuZ7rrNEhoBM8NAUBRxPs2Ah2++WfH8lRTxjw/Pm68OkcNU+Krsc0gCADIGUQOJkCdBxUYu2hdtMMp56gLxRztym+Vsk8Fi4oAGXtiLhukdN1kdSe8NPsyAwcDBI4xr48Fm4mi4uLpDp1M3k669VWD11JysBh+omRuHL5Kym7Lb70kxpERB/VEUcAM14vF7+kwiK+zfdz7hwGm7mqOcRbMEpkg3462jXyW9gjDDVi4kNBEXIBzHXgsmnSblloItobi/Hf+SMbin3a0Aht75uAGYEaQCbpW1JaBiNhqx9o54NgTLgbSd8lbOOxpewtBjNxaYdykrJ2bhszrOjMZmY0MDfJiwXSewYwQ6ejjPqpzaTGinY5x+FLsjXkQ0XI1Ou+2llcxlwGSABrv+a2KtFkEtAOljJHC3DvWXWw9SPdEczDTM6bhGnVNnzIGWxacO/e4kRv3bt/UKWLoBkkuPOXTfQabwoUKNUhjIY0k2zPHfpN5CP8A+2ajiZqtuLwHGfEi8JcyW7HjBy2Rlmq0fC8gdLea0mUcOR/aVotcAWB6mbpq2xm0Q0Varyzi1oERBE6/ND4bBtewkMbUaCZbJBjW3GyDmuGN45J2CsJjcO3O4EuGjWklrnHfaAA0jfpu1Rgx2EGV+pcbtiSwR3SFj4HB5j8LYBHu2ykc806w7Urq8LhKYEsY1oP7rW9N2qnKSRSnSlLoZ2Jwv8E5c1hu1iw15arL2f2hY+uWBrGsGYZjANuIiy2xhW7gB3D8lEYVovDQeOUesJFNFfBLsz+02NNKkDSBLyRDgwvAG/3gIG7VYmzNs1i+Huc6ROUNGbTTRdWaY4jwUSwcuqKqJK1jPDu97nJ4qribEMq3BJsTv00tZUuqYj/LfHCD36rrqg5+aFqO5+aZVfgDofJy5q1gZ9i4jgWFUVK9ckFtEj+Q/muneTzVJ703l+BHQ+Wc7VOJeAHZoBkZo18bKeIw+IeZc+dJLnb78AVuH6sq3Dl9d63l+A+vfkw62zHlp94F0QDeB3d6yKmxK4mMpH4j+YXXmnyUC3r4IqvJAeGRy9f9op5g1r9TdpmRNtNEF/1Ks0y7OCDIzA2i83XZlvNQ9nzCZV1yget0zHHbrEuaGvqZoc54JAlrnZi5wcBIJzuvO/oq8dt19eo6o4szvMuAY1oHCIC1K2zmO+JjT1AQT+z1OZDSOhKbzRe4rw81sC1qxzGKcjiDE+Lkkn7GqT/eO/p/VJNmp9k/FPobOBaDE+nPcpVqrpAYBG/6Om660MRREixPWNevBVihb4THKVzKaE+Ch9Rvu2A6bvBEexM2gGBAB1ifWVOhhLw0X5kX8YutvZ/ZTFVbtp9+Zlv/ACTWk9UmC5hNpj3hBBsdCNJ/VVMrEOguDtwEiHcbEgcZC7qn9meMeZdkbzLz6AHmjWfZM93x12D8LHH8wnjCfRmeX02uBcAIuY6DTlpHmrvbOa0gA5XWk2BPAL1DBfZRh6c+0xbzcmAGN1M75WiOw2zGkF7nuI/jI/0AKnidwJHkmHzZTrrqDMcfFEMrXuCejt3Td0Xr1DYuy6fw0A7rmdP9RhHUHYRn93hWN/8A5sHoCt4L8mPJqdZz3UwA+0CGgwG8SGi5vwUMThqxfHsqvs5nM6m9ogzvc2V7KdsgfCwN7j+QVb9sOO8DuTKhbka7PH6talTLS74wARAO6Ynh0Vr9uu0m4E2IuCOF16u7HTqKZ/E39UO9tB3xUcOf5GoPD/IVUa2PLMJt9tao+k9oIy5mE/hAI9b81Rhtp+zqPpmMrgQRqI3RHI8V6aNg4CZGDoA3EtblsdRYITFdkMA92Y0C08W1nADu08kHh1wHyyPM8LiclZxBLKZcesExc79/kut2VUaPeY6WuFh03xuPxeK2j2Kwky01W9HtPqLqin2OpUjmGJqgcKgpkeIIU50JMenWy7kf2ocAonEtSPZ0OLi2uak6BtJ5ygDT+zkHqot7HYon3SRJuXQ0dwJkKfrTL+0iD8QOaoe8nersVsHE0zE0n2+67yJI1QxwWKggUDMG7XMcBwtmlD159DexHkg5o3uE8JSNHosnaGzsXYmjVJ35WE+Y49Fdhm1GAS2oI3Oa4TyuOiDpSSAq8W9g72BTeyPNCYja2W8N77d6Dq7Yc8tyGIuRb3hp80mSXJXzwWxqmihnVW5sstzcN6zcftp+bIwd++OPALJeRmzaOJmCdTeTOo3J40nyTniktInS4isxgBeQJMX3lRp1WuEgHvBHquTfV9+XlwdmtJzAg3FjpcJqu2T7SSbjQaCQeHPVP4XwT9vU60gcFAsbz8Fj0duwBnaCLe8Dczy4rRwVYvZLgQfI9FNxa3KxrKWxM0xx8lU+nzCIc0cfJVOpjiEBrgppFJWGmOI8UkwLGy3CNIJyADiRYd40VZw9DMWuygi5Gd030sHW1HilsjbFCjTDG4g1s7y2PY0iSQGmIqtJgTY/xGLq51aIbTwOJqEAQ4l1MDSBnaBOgvddSw6Ts2zjdTpHIbfxGHcQ2gZLCQ/4tf5uh0WQxxaZaSDyMei6jtVX9pSoPdTpUi41Pda6XjKQ3+190EOkGJknVc2aa97CwtRiv8/7ZwVZXm2E4fbmJpmWYis3pVf6Sj6fbTHDXEvcODg13qFhuamhVdOL3QqbOopdvcWNTTcObP8AaQjqP2jVR8VCmejiPWVxSST16b4Dnl2eh0ftIZ9/DuH4XtPq0I6j2/wh+JlVvVrXejl5ckCkeEp9DeSR69Q7ZYF3+MW9aTx5xC0KO3sI/TFUuhqBvkSvEUpSPBQ4bD5We+0XMd8NRjuj59FeKB4+C+eoRFLH1WxlqVB0e4ehSPA9P7DeX4Pe/YHj6KsjKWy3MCQDlLQQCYJ94gWHVeMUe02LbpiKne7N/qlGUe2uMH+ID1Yz8gEvpT4aN5ke0fsVAOMvc8QImoWi8z8OUG0buKuptptM06VEc8oJ8T+q8gofaJiR8TKLhya5p8Q5HU/tKP38M3q2oZ/8mlI8JVXAVViepvxdXnHIgR6IZ9dx1D/CfKDK4Kj9pFHfSrN6ZSPJzfRHUvtEwu99RvVhPoHKToVF+ljKcezqn1GHXL3tj8wmytOnk935ghYtDtvhHf8AyGD8TS3zMIylt/C1NKlB3So2fNI4SW6Gug80+BcOhZ+UFOM40e7va71uFWx9N2gt/C4H/SVP2TdznjqPmEoROqu3mm78RHo5qqdh2uu7D0ncwymfQyrg07qoPI/oQmNF/Bh7o/IrGA6mz8OfjwjB0a4eiAd2b2af/jlvSo5vkStmHD7hH4XH/cPRM6sd4qAc7/8AqULIxhnsbs52gqg8jPmQsrEfZZgHmRiq7SeOQ/8AqurfVYdcv8zB8wonJ/B3Oe30kIpJbAsco77JqZAyY7T95gnxDgou+yuvrTxdI8Ja4ehuur9k3dP8r2n/AFCVi7Z2/Qw9nVSXf5bQC7ocphvfCyp53ZK4G0tQV/YHGgfHSdb98jvu1czt3ZeKoTnfh2jd/agnnEC55K3aXbivUEU5ps5nM495sO4d65pzjUeMxLiSAS4kk33krrp/+YvzT0JyxcvyxMvNN5mbyd6S6H/pVPgP60l5XkidHjkeijaAZ7oaWjgAGR3BMdondHfJVGwaXtKraTnOyODpAMaAn1C6WlsbCMJmiXxAOfO8Em9g8kd+i9PEwVCeXfS5Gk3UjfY5qptENNzTBIi4YSRwgiSOSofsRleP/wAJz+BZTdSFyTY+4zUk969IwNBjQDTptZO4NaOX3eiLJXN7Mo7aHQqKZ4L207MDCezOV7DUze497HwGxN2C13DeVy3sl67222lUqCq51GjVo0XAUzmcx5JtUBN9DF4ggjeFymxm4XF1KdIUHsfVc5oyvaWtLWF5zOLQQIB3LrpY78P4iM8M76HG5UgvQMV2Bpmo6nTxTA8asiSI1+8DAuJjcs+v9neJHwupO73D1CvHG0mSdGRyAjp/wpPcYAmwnzMnpqFtYnsbjWf4BcOLHNd6GVm19k12fFQqt603esKqxFN/qE8clwBqWQxMW4/Xeol0WOqnTqlvwucPwuI8Y13qudP8ruLbsgmXVbAwwq0iagDjnIkgTEC2nMox+waX+X5n8itnEckcWEgt3bOGbhqec06b2hwEZXNdc/vZjJWKNq4Yi9F7fwvnycmdSmtHJXCk2rpEAkSr2YnCO/xKjfxNB9IVooUHfDiaf8wLfmmTi9mn+6NZrdAUqLlp/wDSHH4alJ3SoPzhC43Z9SmAXtgE2III8Qi4tICaBJTFJJIMJjouLdLeiKpbWrt+GvWb0qvHoUImStJ7hNtna7GjTEPP4srv9QKLo9vMY37zD1YB/oIXMJlN0oPhBzPs7eh9pmJHxMpnoXj1JR1D7U3/AH6Hg8H1aF50mKR4en0NnkeqUvtSon46NQdMp/8AZWYn7QcKWZmUnOdcQWtb4u+UryZGYf4R3rQwlNsEqkkjf2r2sxFYFod7Jn7lP3Z6u1PkOSwFIqK6YwUdEiV29wmkLBFbNYDWYDpm9LodgsFq7O2e9pbVcMrDmyl1s0CDHL3hdDFTUKMm3bR/zYFKLlUSS5No02fQKSG9rxcPJJfF5Wex+x1mw6lOnWbU9rTIGbUlurSPvgcVtu7QUASZLidzWn1dC5RmHdwHirHYcnWy7K2NqVZZpdWDToRhHKkdDU7X2inT0t7zvyHzWdW7TV3aFjejf98ys4YMTePH5q5lOBGXyt5LllNy3HyyWhRVxb3fG8m86ce5Nh3ezqCoPjBzB2VpLTBaSC4WMEi3FWvwubQQeVvUJqdINtlHfdC7QuWQTS2g4OLy1rid7gQTOpsdVoU9tn71PwJ/OVnU3CDMeii+qI0m/G62eRrtG63azNMrh3A/mptxtM/eHgRHfEea57PawPff0RFOn7rXRYyONxEz4hMqkzXXKNN9bNIdRa8fipun+UwhXdnMJUDi7CNbG/2eTXgWROnoq2URvgK6lhWxrUPEMZnn/wAh6K6xLell/f3B4+f7/o5XAYP2Zqsa0tYK1TKNfdDsoIm5HukTyRRH1BC0P+s4IkU7l0uJz1aTIGrrw4WyuMA8ZS2vicPhqbXva15f8LKVZ1SJuM0BlrG4BvHFerSxdopWOGeGvJ6nG9uyBhtR8bd/XivPDdetU+1VN0g4RsERGYz1BeHH0VRq7PqfHhQOeRhjvBBUq9fNK6Q9KllVrnlMJL00bF2TVksdG45HvGU9CS3uVlf7LWEZqdapG4kMePIN9VLOrXsx8utjy6F6T2ewzRhqRgSWNJ3SSN5GqHwf2WYjO91Z2XDsY55qtF3QLNDXaHeTcADWYWp2fYf2Wh/+qnw/cC7MI1dnNiL2I1dnU3asae4fmgtpbHpNY9wZ8LSYvuE6hbbm/UKithDVaabCMzwWtJmJIIvyXc2lqcyvc8/rVQTIaGjgCT5lVErqsT2AxbdBTf8AhdH+oBZmJ7MYtnxUKn8ozf6ZU1iaT5Ojxy6MaUxRFfCPZ8bHN/E0t9VRCoqkHswZWMmTwmhMAZHUR7o6fmUFC0aNMkNABJIAAAkkncANSqU+WLIgj9k7ErYl2WkwuuJOjWzvcd3quo2B2Ce+H4mWN19mPiP4j9wefRej7JwlGllLGMaxskQBAFyLrjr46MNI6v7FadBy3ON7Odm2Ug576dOs9r3M94kNGU5ZaMpkzNyPBb+03g5W5cpuYkngNe7yUmYqGw1oaLnxuT1JvKDqPO8kry5VKlXWR2KEKeiBHYCkbljT1ASU8p4pJMq6Gzy+oIOzgdHR3cFB+znCIh0nig6e0nC4BI6j0N0QNuR8TfBccFSsk7nXKnUjtZlhwLhq0+voq/ZxqCO6Fc3bbP3XA9I80bSx7Hfeb3n5o+KL2YM0lujIvNtOquncPIhbAoU3bgeh+SDxYoME5y3xcPIIOhMVVImcymAb+UKbqbIzSbDdJ8hc9EjVaG5gSRuIBM9IkrLxm3qbB/d1HHgQWjoS6/gCpZJt2sUyxtdtB42gA33aJqOBsalKqI5Q4sCHq9oMS1vv0m06Lczs3sqMyATDWPc4uJAiAZM6Lm8X2jrusyKY5CT4u07gFk1XveZcS48SST4ldlKlJbnNUlB7HZ/92ltL2rKzqjaj3BgyCkWloGYGAIDZaLNi55LGxnbLE1LSGjm41HeL7eDQsLJxTQuhwi3doipNLQJqYxz5zOccwLXSSczTq08RYWUW1Ia1g+Fs5RubJzGO8kqi6dr3NIcww4EEHgRcGybRAd2dV2CwGFxr6lCo5wqFs03scIBEy1zdDxHQrM27surharqVUQ4aG+V43Oad4P6ahNi+0dRtKi2nRYa2bNVqUqBY8FpJa8PY92Y3JLjTF54rv6XaHHV2AvOEbTdDmE0qlR5aRImm4gNcDE99kJzjFXbCoOTtE5DYmPxow1f2bPaMa2x9n7jIac2d0zEBpieOkobshUxwpkUwKbCTPtmEU76uY7PJ3fC03Mrtdm7ZxuSpRxDqL2H4HU2ZHNGhBYBlA8dTfSKywEkkkk6ySfLcuWpi7aR1KRpLky9iYGpRqlz8ZVrBzYIOdgknSxlzYA1haz2sJHusmIBytB7yBJ8U4oDh5KXs+XkuV1pt3uVUbaWBamGbwjoXeF3H0VVOi1rg6TbjBv4D1RjhKreeMp1iaq/UxXTg+A+jtMby4fyyPIyiG4xmuZscDmbGvEW1WN+XekQdx+u9Iqsuyry21RvNeHaCfwuafLVC4rZGHf8A3lBh/HSB8yFllruR6/8ACZ1Zw0zg/wADyB4GyeNeaFcYPgWK7JYJ5/umD8LnN8IICy6/2eYZ05XVGnk5rvIgkrTbtF4ke0eT/G1rh4wicPjC7dTPQFh8iqxxUkJ4oM4zF/Z2Q4Btex/eZ8iu02PsShgqrGMaHPNN5NV13DJ7MGNwB9oLDgZlWVK4tLHdQ7TxCG2jtNpqB7XEvDXNAgQM5YfeJN/gbER3qzxjcbNs0MKnLTU1sTtG5YL7/wAroJ2skX9Fnt2lkeXObq0Nht4guOa4AvmFhw3o9mLDmhzbg/UIU8rd73Y1aM4xSy2QxJVdRCbUxwFKpqDkfY2vlOm490p34kBttAPCB5K5y20uUVcU4EiB5pILC40hjJzE5GybmTlEmZTKX7lMy6JCmeCl7I/8oeoGnVxI6x6KbazQIHmV56jJnsPJyXg8LpoJ1AHVV/tnMDzUA+d/eU6pvkjKceAphEgybbgbFEftd5GvHU2ka67yg21KY1JJ8FF2IZwPkU8Y2JyldcBFauToqJedwPWygcUOCdmIB6/XBU1Ju3Yz8M0/FTB6AHzVFTZFN18uXoTP5hGCsrWPExvWzNGyxZi1Oz0/C6Oon0QtTYNbc0Hvie4wuxo055fXkrQwTZTeKcSscHm12PPzsmvOX2T56QPHRdDs7srTaAaznOdAORvugHgSJLo5QuiH1IVrSpVMXN6bF6eBgtXqC0WtYC2mwU27w0QDHE7+purWNkaT0V9k0Lm8t9yksJfZgztfg+f6J2uESbHmb96JVTqDdYunzohLCzWwm1+AlMXH6I9E2TkIVDqUGQRzlFNEJU5R3RYwakk9It3JCb3BVbJdcGQnFMpidiL6wFj9eKdlbgD1/wCE1dg3nzIVBpDuO4raAs0E+2PA/XVP7bp3D9UMXOGkR5Kt9V2/67ljBTqwGo71OnUnh80C58mPFV1q9oExpuvzus3YvTg57FuMxuobpvPyWe08lc6lbXvSaxSlK56lKlGC0H9pLYNiOKqwuONJ5cIIG43B5HimrN4W/NB1AUVJjOCejLcbjXPdm+AbmsOUDuCFxONcf1vrrcybpjTCod8QA+uH5lPGcm9yNaMIQvZaFjaTv3o5CAB0G5JFsIAi3kkq3PIytgYLirGjmhPb8EsxOpXZYTMGe0A3pjWP1dDAqLqvesG4Xn4qPtUJnJ08roijgXu/h66+CItyz9p5q2hUc74Gk+nyR+E2QwXd7x56eC1aVMAKFSvGO2p1UsNOe+iM3DYFxjMe4LYw9FrRYAd0k9SVU6od0BOCSJmFyTqykdlOFOLsldhLQPoqUBUMaApjepHQm+UWgpNhU5ykPBCxvImEBwTyh+9NCDiOphGZNmQ7q0fqoGuhlGUrhmf6Kg+oBqhf2nqoZudlrMP4XuFiEiUI14UjU4ei2oMkHwWvq7iqSBy9FFzjw8FA1J1JCOaQrw1KXBYHblW6N8QFU8EHVSzzqmU2Rlg6Yx+tVAhO5n1KrNkrbZ0xhGKshnPjgFS6twVr2Ajj+SHNIRrHRFBIGtKpq1LJvZuHMcVSTx+uKdE3pqyMyq8MYe4m8n8gPyTGoDcEEHfxuRbjcEdxQr67muMgFp14jnzTxTIVss42uajqNN1zv5p1iHFnj5j5pKmWR4rkk/7/AMIseeaIpO4gnpYKOGaXfdJ5kwPJaNHAAxI7p0+u5dc6ijuPClKWwM0E/D73IhFUNmF1zbkFpUaIGgA7kQ0LnliPpO6GC+sow+DDdAEZTohM0q2ndc8qkpHXGhCOyJzuU2WUQpQp6FGnwhy+N0c+Kd1XnH8pKTGq3MlcgKmxHhInnb0TPbOrQY0M/pZP7cfQS9oEt2M6aZZaLwkJP6qslODa09y1wuBF7YO+OAiPSU3tZFtUwI4+ad1ThBRuL4yRpKt1MpB5UHPPNa7KKKRNpjUfXekC1QTQjc2Uk5jTol7JRLEgY3rXNYkaY4qBIFiZTOd07lX7XkO9G1wZrFhbZUvYBc2SfiCPzH6IWripPDyQG3LC8bj4lUV8Q7608lM1ARZDVKpb/wALILQmYkfX6q41WnV0dQg84IuPOEFUF0+W4mwdUloPvWm0EGR0jih6rnWgE9/z0Q4cBvPdKh7Y8THPTzTpMhOClpcnmgEZY13cTJ06lC1fC8fMq3E4iACFn1awMXMnTnyVIq5y1ZKkkrkamDkzbySQZrDfr0KS6Msjhc4PW33Z1GGGhR9NySS45HtQSSsi9pVrUkkpQtYFZCSSBh4T03JJJWh4snZTy8CkklYSOUbynyDgkksGxIMHNKE6SBrIYxvCZvJJJENh5KY23pkljCgKNWpl18eiZJFLUjWk4xuip+IBnKb9IQr6x3pkkzVidCbkk2QOJ5pjVnokksi8kmRJ4IWqCfHwSSTXIqKzCdTcBrrzVL6hGo5apJIogqsiguJ5KJA5pklWxszJAjcSFVVHH5p0kBm9DL2pjBpaBy3DjxQv7KD7SJDmDML/AAEEZm8wc2uoISSXZTikjx8RJynqLbLIrOl1/dm2pyiT36pJJKuZnMz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3195638"/>
            <a:ext cx="2786062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8788"/>
            <a:ext cx="625951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7438"/>
            <a:ext cx="6259513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087438"/>
            <a:ext cx="278606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895850"/>
            <a:ext cx="205105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707063"/>
            <a:ext cx="20510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1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4745038"/>
            <a:ext cx="1657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5707063"/>
            <a:ext cx="1239837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4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4808538"/>
            <a:ext cx="159861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5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5359400"/>
            <a:ext cx="13128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6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5280025"/>
            <a:ext cx="144621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7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5270500"/>
            <a:ext cx="18065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9" name="CaixaDeTexto 4"/>
          <p:cNvSpPr txBox="1">
            <a:spLocks noChangeArrowheads="1"/>
          </p:cNvSpPr>
          <p:nvPr/>
        </p:nvSpPr>
        <p:spPr bwMode="auto">
          <a:xfrm>
            <a:off x="7369175" y="6118225"/>
            <a:ext cx="177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1800" i="1">
                <a:latin typeface="Arial" charset="0"/>
              </a:rPr>
              <a:t>Dentre outras...</a:t>
            </a:r>
            <a:endParaRPr lang="en-US" altLang="en-US" sz="1800" i="1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/>
        </p:nvGraphicFramePr>
        <p:xfrm>
          <a:off x="271649" y="167384"/>
          <a:ext cx="856895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363" name="Picture 2" descr="http://www.joaoleitao.com/viagens/imagens/bandeiras2/Brazil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424497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 descr="http://www.joaoleitao.com/viagens/imagens/bandeiras2/Brazil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3984625"/>
            <a:ext cx="3587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 descr="http://www.joaoleitao.com/viagens/imagens/bandeiras2/Brazil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4237038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 descr="http://www.joaoleitao.com/viagens/imagens/bandeiras2/Brazil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394017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" descr="http://www.joaoleitao.com/viagens/imagens/bandeiras2/Brazil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408622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" descr="http://www.joaoleitao.com/viagens/imagens/bandeiras2/Brazil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3" y="448786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2" descr="http://www.joaoleitao.com/viagens/imagens/bandeiras2/Brazil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4271963"/>
            <a:ext cx="3603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" descr="http://www.joaoleitao.com/viagens/imagens/bandeiras2/Brazil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4573588"/>
            <a:ext cx="3587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258888" y="5084763"/>
            <a:ext cx="6826250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/>
              <a:t>Exceto EMBRAER e HELIBRÁS, as empresas possuem raízes históricas similares.</a:t>
            </a:r>
          </a:p>
          <a:p>
            <a:pPr>
              <a:defRPr/>
            </a:pPr>
            <a:r>
              <a:rPr lang="pt-BR" dirty="0"/>
              <a:t>Atuam em dois segmentos: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BR" dirty="0"/>
              <a:t>aviões até 2 assentos e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BR" dirty="0"/>
              <a:t>aviões de 3 a 5 assentos.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 flipH="1">
            <a:off x="0" y="5373216"/>
            <a:ext cx="9144000" cy="432048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0" y="3429000"/>
            <a:ext cx="9144000" cy="518804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Campeões em registro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Eras Bold ITC" panose="020B0907030504020204" pitchFamily="34" charset="0"/>
              </a:rPr>
              <a:t>1065 aeronaves registradas em 2013</a:t>
            </a:r>
          </a:p>
          <a:p>
            <a:pPr lvl="1"/>
            <a:endParaRPr lang="pt-BR" dirty="0" smtClean="0">
              <a:solidFill>
                <a:schemeClr val="accent4">
                  <a:lumMod val="50000"/>
                </a:schemeClr>
              </a:solidFill>
              <a:latin typeface="Eras Bold ITC" panose="020B0907030504020204" pitchFamily="34" charset="0"/>
            </a:endParaRPr>
          </a:p>
          <a:p>
            <a:pPr lvl="1"/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Eras Bold ITC" panose="020B0907030504020204" pitchFamily="34" charset="0"/>
              </a:rPr>
              <a:t>674 aeronaves novas (63%)</a:t>
            </a:r>
          </a:p>
          <a:p>
            <a:pPr lvl="2"/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Eras Bold ITC" panose="020B0907030504020204" pitchFamily="34" charset="0"/>
              </a:rPr>
              <a:t>132 aviões monomotores 2 lugares</a:t>
            </a:r>
          </a:p>
          <a:p>
            <a:pPr lvl="2"/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Eras Bold ITC" panose="020B0907030504020204" pitchFamily="34" charset="0"/>
              </a:rPr>
              <a:t>92 aviões monomotores 3 a 5 lugares</a:t>
            </a:r>
          </a:p>
          <a:p>
            <a:pPr lvl="1"/>
            <a:endParaRPr lang="pt-BR" dirty="0" smtClean="0">
              <a:solidFill>
                <a:schemeClr val="accent4">
                  <a:lumMod val="50000"/>
                </a:schemeClr>
              </a:solidFill>
              <a:latin typeface="Eras Bold ITC" panose="020B0907030504020204" pitchFamily="34" charset="0"/>
            </a:endParaRPr>
          </a:p>
          <a:p>
            <a:pPr lvl="1"/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Eras Bold ITC" panose="020B0907030504020204" pitchFamily="34" charset="0"/>
              </a:rPr>
              <a:t>220 aeronaves mais de 30 anos (21%)</a:t>
            </a:r>
          </a:p>
          <a:p>
            <a:pPr lvl="2"/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Eras Bold ITC" panose="020B0907030504020204" pitchFamily="34" charset="0"/>
              </a:rPr>
              <a:t>79 aviões monomotores 2 lugares</a:t>
            </a:r>
          </a:p>
          <a:p>
            <a:pPr lvl="2"/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Eras Bold ITC" panose="020B0907030504020204" pitchFamily="34" charset="0"/>
              </a:rPr>
              <a:t>57 aviões monomotores 3 a 5 lugares</a:t>
            </a:r>
            <a:endParaRPr lang="pt-BR" dirty="0">
              <a:solidFill>
                <a:schemeClr val="accent4">
                  <a:lumMod val="50000"/>
                </a:schemeClr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24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0" descr="http://www.br.all.biz/img/br/catalog/33578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1169988"/>
            <a:ext cx="31496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6" descr="http://www.avweather.com/rv10/n256h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1169988"/>
            <a:ext cx="2935288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8" descr="http://oglobo.globo.com/fotos/2008/03/02/02_MHG_cirrus%20SR22g3nov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1169988"/>
            <a:ext cx="3173413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6" descr="http://www.airfln.com.br/admin/upload/PT-ZOB_23APR11_LOGO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3049588"/>
            <a:ext cx="3113087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" descr="http://www.aviationearth.com/wp-content/uploads/2010/11/cessna_skylane_182_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59325"/>
            <a:ext cx="3111500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e 3"/>
          <p:cNvSpPr/>
          <p:nvPr/>
        </p:nvSpPr>
        <p:spPr>
          <a:xfrm>
            <a:off x="23813" y="2078038"/>
            <a:ext cx="792162" cy="350837"/>
          </a:xfrm>
          <a:prstGeom prst="ellipse">
            <a:avLst/>
          </a:prstGeom>
          <a:solidFill>
            <a:srgbClr val="FFFF00">
              <a:alpha val="78824"/>
            </a:srgb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pt-BR" sz="9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 </a:t>
            </a:r>
            <a:r>
              <a:rPr lang="pt-BR" sz="900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</a:t>
            </a:r>
            <a:endParaRPr lang="pt-BR" sz="9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sz="9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1220kg</a:t>
            </a:r>
          </a:p>
        </p:txBody>
      </p:sp>
      <p:sp>
        <p:nvSpPr>
          <p:cNvPr id="17" name="Elipse 16"/>
          <p:cNvSpPr/>
          <p:nvPr/>
        </p:nvSpPr>
        <p:spPr>
          <a:xfrm>
            <a:off x="4554538" y="1285875"/>
            <a:ext cx="792162" cy="350838"/>
          </a:xfrm>
          <a:prstGeom prst="ellipse">
            <a:avLst/>
          </a:prstGeom>
          <a:solidFill>
            <a:srgbClr val="FFFF00">
              <a:alpha val="78824"/>
            </a:srgb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pt-BR" sz="9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 </a:t>
            </a:r>
            <a:r>
              <a:rPr lang="pt-BR" sz="900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</a:t>
            </a:r>
            <a:endParaRPr lang="pt-BR" sz="9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sz="9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1630kg</a:t>
            </a:r>
          </a:p>
        </p:txBody>
      </p:sp>
      <p:sp>
        <p:nvSpPr>
          <p:cNvPr id="20" name="Elipse 19"/>
          <p:cNvSpPr/>
          <p:nvPr/>
        </p:nvSpPr>
        <p:spPr>
          <a:xfrm>
            <a:off x="8027988" y="2447925"/>
            <a:ext cx="792162" cy="350838"/>
          </a:xfrm>
          <a:prstGeom prst="ellipse">
            <a:avLst/>
          </a:prstGeom>
          <a:solidFill>
            <a:srgbClr val="FFFF00">
              <a:alpha val="78824"/>
            </a:srgb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pt-BR" sz="9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 </a:t>
            </a:r>
            <a:r>
              <a:rPr lang="pt-BR" sz="900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</a:t>
            </a:r>
            <a:endParaRPr lang="pt-BR" sz="9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sz="9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970kg</a:t>
            </a:r>
          </a:p>
        </p:txBody>
      </p:sp>
      <p:sp>
        <p:nvSpPr>
          <p:cNvPr id="21" name="Elipse 20"/>
          <p:cNvSpPr/>
          <p:nvPr/>
        </p:nvSpPr>
        <p:spPr>
          <a:xfrm>
            <a:off x="6651625" y="4205288"/>
            <a:ext cx="792163" cy="349250"/>
          </a:xfrm>
          <a:prstGeom prst="ellipse">
            <a:avLst/>
          </a:prstGeom>
          <a:solidFill>
            <a:srgbClr val="FFFF00">
              <a:alpha val="78824"/>
            </a:srgb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pt-BR" sz="9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 </a:t>
            </a:r>
            <a:r>
              <a:rPr lang="pt-BR" sz="900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</a:t>
            </a:r>
            <a:endParaRPr lang="pt-BR" sz="9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sz="9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1200kg</a:t>
            </a:r>
          </a:p>
        </p:txBody>
      </p:sp>
      <p:sp>
        <p:nvSpPr>
          <p:cNvPr id="23" name="Elipse 22"/>
          <p:cNvSpPr/>
          <p:nvPr/>
        </p:nvSpPr>
        <p:spPr>
          <a:xfrm>
            <a:off x="8043863" y="5967413"/>
            <a:ext cx="792162" cy="349250"/>
          </a:xfrm>
          <a:prstGeom prst="ellipse">
            <a:avLst/>
          </a:prstGeom>
          <a:solidFill>
            <a:srgbClr val="FFFF00">
              <a:alpha val="78824"/>
            </a:srgb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pt-BR" sz="9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 </a:t>
            </a:r>
            <a:r>
              <a:rPr lang="pt-BR" sz="900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</a:t>
            </a:r>
            <a:endParaRPr lang="pt-BR" sz="9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sz="9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1400kg</a:t>
            </a:r>
          </a:p>
        </p:txBody>
      </p:sp>
      <p:graphicFrame>
        <p:nvGraphicFramePr>
          <p:cNvPr id="13" name="Gráfico 12"/>
          <p:cNvGraphicFramePr>
            <a:graphicFrameLocks/>
          </p:cNvGraphicFramePr>
          <p:nvPr/>
        </p:nvGraphicFramePr>
        <p:xfrm>
          <a:off x="-14288" y="3049619"/>
          <a:ext cx="6110288" cy="3719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dirty="0" smtClean="0"/>
              <a:t>Aviões Novos de 3-5 assentos mais registrados em 2013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07504" y="4005064"/>
            <a:ext cx="8823993" cy="2376264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http://aeromagazine.uol.com.br/media/legacy/edicoes/222/imagens/i363995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3479" y="2132856"/>
            <a:ext cx="3380489" cy="153537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716016" y="2348880"/>
            <a:ext cx="33489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dirty="0" smtClean="0">
                <a:latin typeface="Eras Bold ITC" panose="020B0907030504020204" pitchFamily="34" charset="0"/>
              </a:rPr>
              <a:t>2 assentos</a:t>
            </a:r>
          </a:p>
          <a:p>
            <a:pPr algn="ctr"/>
            <a:r>
              <a:rPr lang="pt-BR" sz="3600" dirty="0" smtClean="0">
                <a:latin typeface="Eras Bold ITC" panose="020B0907030504020204" pitchFamily="34" charset="0"/>
              </a:rPr>
              <a:t>225 unidades</a:t>
            </a:r>
            <a:endParaRPr lang="pt-BR" sz="3600" dirty="0">
              <a:latin typeface="Eras Bold ITC" panose="020B0907030504020204" pitchFamily="34" charset="0"/>
            </a:endParaRPr>
          </a:p>
        </p:txBody>
      </p:sp>
      <p:pic>
        <p:nvPicPr>
          <p:cNvPr id="5" name="Picture 6" descr="http://www.avweather.com/rv10/n256h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12" y="4292595"/>
            <a:ext cx="2935288" cy="18796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52089" y="4509120"/>
            <a:ext cx="40479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dirty="0" smtClean="0">
                <a:latin typeface="Eras Bold ITC" panose="020B0907030504020204" pitchFamily="34" charset="0"/>
              </a:rPr>
              <a:t>3-5 assentos</a:t>
            </a:r>
          </a:p>
          <a:p>
            <a:pPr algn="ctr"/>
            <a:r>
              <a:rPr lang="pt-BR" sz="4400" dirty="0" smtClean="0">
                <a:latin typeface="Eras Bold ITC" panose="020B0907030504020204" pitchFamily="34" charset="0"/>
              </a:rPr>
              <a:t>161 unidades</a:t>
            </a:r>
            <a:endParaRPr lang="pt-BR" sz="4400" dirty="0">
              <a:latin typeface="Eras Bold ITC" panose="020B0907030504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035338" y="883802"/>
            <a:ext cx="3896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em 2013</a:t>
            </a:r>
            <a:endParaRPr lang="pt-BR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http://upload.wikimedia.org/wikipedia/commons/e/e9/WP-pencil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02013" flipH="1" flipV="1">
            <a:off x="4258346" y="-552637"/>
            <a:ext cx="1775639" cy="287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04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ANAC 1">
  <a:themeElements>
    <a:clrScheme name="Personalizada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0000"/>
      </a:accent2>
      <a:accent3>
        <a:srgbClr val="00B050"/>
      </a:accent3>
      <a:accent4>
        <a:srgbClr val="7030A0"/>
      </a:accent4>
      <a:accent5>
        <a:srgbClr val="00B0F0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Tema ANAC 1</Template>
  <TotalTime>4574</TotalTime>
  <Words>446</Words>
  <Application>Microsoft Office PowerPoint</Application>
  <PresentationFormat>Apresentação na tela (4:3)</PresentationFormat>
  <Paragraphs>105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ANAC 1</vt:lpstr>
      <vt:lpstr>Programa iBR2020</vt:lpstr>
      <vt:lpstr>Apresentação do PowerPoint</vt:lpstr>
      <vt:lpstr>Estratégia do iBR2020</vt:lpstr>
      <vt:lpstr>Apresentação do PowerPoint</vt:lpstr>
      <vt:lpstr>Apresentação do PowerPoint</vt:lpstr>
      <vt:lpstr>Apresentação do PowerPoint</vt:lpstr>
      <vt:lpstr>Campeões em registro</vt:lpstr>
      <vt:lpstr>Aviões Novos de 3-5 assentos mais registrados em 2013</vt:lpstr>
      <vt:lpstr>Apresentação do PowerPoint</vt:lpstr>
      <vt:lpstr>Barateamento da certificação</vt:lpstr>
      <vt:lpstr>Influência do BNDES nas aeronaves registradas em 2013 (por segmento)</vt:lpstr>
      <vt:lpstr>Economia brasileira</vt:lpstr>
      <vt:lpstr>Vantagens na certificação</vt:lpstr>
      <vt:lpstr>Entretanto...</vt:lpstr>
      <vt:lpstr>Sinergia no Projeto iBR2020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Andorinhas</dc:title>
  <dc:creator>nelson.nagamine</dc:creator>
  <cp:lastModifiedBy>Cesar Silva Fernandes Junior</cp:lastModifiedBy>
  <cp:revision>289</cp:revision>
  <dcterms:created xsi:type="dcterms:W3CDTF">2013-11-28T14:12:40Z</dcterms:created>
  <dcterms:modified xsi:type="dcterms:W3CDTF">2014-12-22T13:15:00Z</dcterms:modified>
</cp:coreProperties>
</file>