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</p:sldMasterIdLst>
  <p:notesMasterIdLst>
    <p:notesMasterId r:id="rId27"/>
  </p:notesMasterIdLst>
  <p:sldIdLst>
    <p:sldId id="256" r:id="rId9"/>
    <p:sldId id="257" r:id="rId10"/>
    <p:sldId id="260" r:id="rId11"/>
    <p:sldId id="283" r:id="rId12"/>
    <p:sldId id="329" r:id="rId13"/>
    <p:sldId id="328" r:id="rId14"/>
    <p:sldId id="291" r:id="rId15"/>
    <p:sldId id="317" r:id="rId16"/>
    <p:sldId id="318" r:id="rId17"/>
    <p:sldId id="319" r:id="rId18"/>
    <p:sldId id="320" r:id="rId19"/>
    <p:sldId id="321" r:id="rId20"/>
    <p:sldId id="322" r:id="rId21"/>
    <p:sldId id="324" r:id="rId22"/>
    <p:sldId id="325" r:id="rId23"/>
    <p:sldId id="326" r:id="rId24"/>
    <p:sldId id="327" r:id="rId25"/>
    <p:sldId id="274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.natividade" initials="a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98716" autoAdjust="0"/>
  </p:normalViewPr>
  <p:slideViewPr>
    <p:cSldViewPr snapToGrid="0" snapToObjects="1">
      <p:cViewPr>
        <p:scale>
          <a:sx n="80" d="100"/>
          <a:sy n="80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gs" Target="tags/tag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0C0">
                <a:alpha val="3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2009 (21)</c:v>
                </c:pt>
                <c:pt idx="1">
                  <c:v>2010 (29)</c:v>
                </c:pt>
                <c:pt idx="2">
                  <c:v>2011 (57)</c:v>
                </c:pt>
                <c:pt idx="3">
                  <c:v>2012 (58)</c:v>
                </c:pt>
                <c:pt idx="4">
                  <c:v>2013 (50)*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272</c:v>
                </c:pt>
                <c:pt idx="1">
                  <c:v>349</c:v>
                </c:pt>
                <c:pt idx="2">
                  <c:v>663</c:v>
                </c:pt>
                <c:pt idx="3">
                  <c:v>422</c:v>
                </c:pt>
                <c:pt idx="4">
                  <c:v>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100"/>
        <c:axId val="183857536"/>
        <c:axId val="18269875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PPA Teórico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36111111111111E-2"/>
                  <c:y val="-3.749993688513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638888888888891E-2"/>
                  <c:y val="-3.437507161109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331583552055E-2"/>
                  <c:y val="5.14856072873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583333333333334E-2"/>
                  <c:y val="-2.8293323690677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-2.8124952663854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2009 (21)</c:v>
                </c:pt>
                <c:pt idx="1">
                  <c:v>2010 (29)</c:v>
                </c:pt>
                <c:pt idx="2">
                  <c:v>2011 (57)</c:v>
                </c:pt>
                <c:pt idx="3">
                  <c:v>2012 (58)</c:v>
                </c:pt>
                <c:pt idx="4">
                  <c:v>2013 (50)*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</c:v>
                </c:pt>
                <c:pt idx="1">
                  <c:v>34</c:v>
                </c:pt>
                <c:pt idx="2">
                  <c:v>56</c:v>
                </c:pt>
                <c:pt idx="3">
                  <c:v>40</c:v>
                </c:pt>
                <c:pt idx="4">
                  <c:v>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PPA Prático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388888888888875E-2"/>
                  <c:y val="3.1908737077475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33333333333332E-2"/>
                  <c:y val="3.1250012137473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05566491688539E-2"/>
                  <c:y val="5.9543335828150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083333333333334E-2"/>
                  <c:y val="3.0100933284291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331583552055E-2"/>
                  <c:y val="2.1201738008467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2009 (21)</c:v>
                </c:pt>
                <c:pt idx="1">
                  <c:v>2010 (29)</c:v>
                </c:pt>
                <c:pt idx="2">
                  <c:v>2011 (57)</c:v>
                </c:pt>
                <c:pt idx="3">
                  <c:v>2012 (58)</c:v>
                </c:pt>
                <c:pt idx="4">
                  <c:v>2013 (50)*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21</c:v>
                </c:pt>
                <c:pt idx="1">
                  <c:v>23</c:v>
                </c:pt>
                <c:pt idx="2">
                  <c:v>46</c:v>
                </c:pt>
                <c:pt idx="3">
                  <c:v>28</c:v>
                </c:pt>
                <c:pt idx="4">
                  <c:v>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PPH Teórico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36111111111111E-2"/>
                  <c:y val="5.2544577540198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749999999999999E-2"/>
                  <c:y val="3.2567267817907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52788713910761E-2"/>
                  <c:y val="5.14856072873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749999999999999E-2"/>
                  <c:y val="-2.8952048630679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833333333333332E-2"/>
                  <c:y val="2.4985328222518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2009 (21)</c:v>
                </c:pt>
                <c:pt idx="1">
                  <c:v>2010 (29)</c:v>
                </c:pt>
                <c:pt idx="2">
                  <c:v>2011 (57)</c:v>
                </c:pt>
                <c:pt idx="3">
                  <c:v>2012 (58)</c:v>
                </c:pt>
                <c:pt idx="4">
                  <c:v>2013 (50)*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</c:v>
                </c:pt>
                <c:pt idx="1">
                  <c:v>15</c:v>
                </c:pt>
                <c:pt idx="2">
                  <c:v>30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PPH Prático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8055555555555554E-2"/>
                  <c:y val="1.9393934215284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749999999999999E-2"/>
                  <c:y val="1.4951619061231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331583552055E-2"/>
                  <c:y val="2.515369924934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388888888888889E-2"/>
                  <c:y val="2.5168264217059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16666666666665E-2"/>
                  <c:y val="2.9442208344289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2009 (21)</c:v>
                </c:pt>
                <c:pt idx="1">
                  <c:v>2010 (29)</c:v>
                </c:pt>
                <c:pt idx="2">
                  <c:v>2011 (57)</c:v>
                </c:pt>
                <c:pt idx="3">
                  <c:v>2012 (58)</c:v>
                </c:pt>
                <c:pt idx="4">
                  <c:v>2013 (50)*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12</c:v>
                </c:pt>
                <c:pt idx="3">
                  <c:v>13</c:v>
                </c:pt>
                <c:pt idx="4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1568"/>
        <c:axId val="158328320"/>
      </c:lineChart>
      <c:catAx>
        <c:axId val="222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328320"/>
        <c:crosses val="autoZero"/>
        <c:auto val="1"/>
        <c:lblAlgn val="ctr"/>
        <c:lblOffset val="100"/>
        <c:noMultiLvlLbl val="0"/>
      </c:catAx>
      <c:valAx>
        <c:axId val="1583283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pt-BR"/>
          </a:p>
        </c:txPr>
        <c:crossAx val="2221568"/>
        <c:crosses val="autoZero"/>
        <c:crossBetween val="between"/>
      </c:valAx>
      <c:valAx>
        <c:axId val="182698752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pt-BR"/>
          </a:p>
        </c:txPr>
        <c:crossAx val="183857536"/>
        <c:crosses val="max"/>
        <c:crossBetween val="between"/>
        <c:minorUnit val="20"/>
      </c:valAx>
      <c:catAx>
        <c:axId val="183857536"/>
        <c:scaling>
          <c:orientation val="minMax"/>
        </c:scaling>
        <c:delete val="1"/>
        <c:axPos val="b"/>
        <c:majorTickMark val="out"/>
        <c:minorTickMark val="none"/>
        <c:tickLblPos val="nextTo"/>
        <c:crossAx val="18269875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9777066929133844"/>
          <c:y val="0.33379857076884772"/>
          <c:w val="0.17514599737532807"/>
          <c:h val="0.342268002397199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4521C6-414C-4FE6-83D6-8D2BB74ACEAE}" type="datetimeFigureOut">
              <a:rPr lang="pt-BR"/>
              <a:pPr>
                <a:defRPr/>
              </a:pPr>
              <a:t>31/10/2013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FB3E70-7190-43DC-83CD-7FE98032714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089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F01BAA-7BD0-44FC-971F-8B5525B75F4F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94DE59-8270-4594-9DFB-9A7F39B59F9C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B3E70-7190-43DC-83CD-7FE980327147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45AC-83B4-4F4D-9CD2-5670F08FD63E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6F58-D47B-4F4A-90D0-081F3DFD5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64D7-D384-4DC6-8C19-E43C157929F3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DDD3-63C5-4ED6-968B-D889DB6CF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26097-64B2-45E7-A632-1768745851A3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E559-9CC7-4750-9FB7-79D8E179F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8C24-658A-42D8-90CA-C07B82CC70E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49FF-B012-4C55-A875-20D752CD0567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B540D-2571-42B3-8962-C50602952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6B7CD-EDAD-4099-A843-760E44E0CC4E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2201-4EE8-460D-ABBE-DDBA93ADC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5AFF1-4C3F-42A2-8B04-18B6E755E0B8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E440B-E784-4F73-8030-161EC0FED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AFAF-F64E-4C7E-9965-AF3DD5677EEA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4059-93A5-44D7-A09E-E7BCF30B1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905B-1951-43FA-B90D-5938503A4295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B872A-2F3B-4844-91AA-A0E65C5FD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B2287-8721-449F-842F-75968B910382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6D51C-6FEE-4928-A70F-7ADB8B75B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82E36-7355-4724-A9DC-7FFE7198A1A5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31A6-7D1C-4A30-A314-81996295D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8DA2-AF54-425E-9274-7413B9C6F090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FA6FF-2B45-4F52-9671-596395462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3145-8144-4F6A-A252-4063621065F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6CDB7-719E-4BE0-BC4D-A60B805AE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547B6-F934-4450-802B-2631A7820F2D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A48E-B16D-433F-887B-89A220FE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F2A84-402D-4C8C-915C-A7F60EE4317B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2A85-C723-4942-86AE-C892C3116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9E5E-AFDF-4ED7-AE3F-EC671ABE08BE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43EF-473A-4A47-AE42-51B0B7EC2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296B1-C185-4C32-BB19-8663D82B5B50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100B3-2C15-436C-9AC6-1F48FC88B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A213-17B1-4C0C-8E19-CC5933F6CB2A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15D65-89E4-47E2-BB47-A84217E58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9FBFD-9EE6-42A0-BCC1-265877BD56AA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E308-70B6-462F-A856-4EE5A1CF5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E0897-50CC-4FF8-8255-BD26E420B5A3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11BA5-88C8-4EE9-BDF8-2BE17BA5B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FB0F-D48D-419F-A452-DFE53A049AF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2A407-0C0E-4F93-8DC9-FC9E45511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E5EE-6BA2-4A49-8BD6-ABB0CCAA777E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21D4D-7B13-463C-AE85-A5329D795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2EE14-4802-4460-9042-9EE3138CBC0E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98C8-9A39-4DF0-9C8C-FA0A700E7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7062-BC5D-45F0-8440-3032330635A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4925-A422-4E6A-9C2F-8B597304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FF49F-6672-46EA-8439-117E98AF572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7D47-2A49-4570-9B91-BEC33FDBC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27BBB-B978-4A13-9919-5168BB06369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8AE20-2059-404B-878C-EE6362363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A36F4-10BD-4EDF-BF81-57A8B3E06B29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031B4-126E-4106-BF3F-6806349C1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09ECB-B3D3-48B9-B7C5-6E834B08F8E1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4DA8-E3FA-45C8-AFC1-154C4FC5C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50C1C-C9EF-44D1-9270-39664C5D54C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0E6D1-ED4A-400E-B421-2018ED035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BEB52-8F10-4798-AAF5-A5706279474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205B-CC8E-4D00-990E-AFB3F6FC6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AB48A-F778-492B-B2DB-CD7936D15879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5841-3936-4D14-A217-5ED962EC7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0961-A6D3-4141-BA42-5AEF798C4D8F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4CF2-2F07-4955-88A6-E2A77E93C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7FC3B-AA78-49C3-A38C-38EA4F4D27EA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6325-DACA-4830-BECE-CD4FDAA8D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130F-34A6-4767-9495-B8E4740A5EF9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5573-BD9D-4CF1-B9F3-93F3EE57D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D967B-12E1-4ADF-9CC5-4D49EF02EA3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519F-F124-440D-840E-7AA0D2305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2F09E-92AF-43F4-A489-2A92EC660D57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D69C-9666-454F-BFAB-A36464F23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631E1-E3B2-49EF-9D4A-A84B29A2BB1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0E31-8373-41A8-BD4E-92209BCC9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FDC1-0CDD-48DA-B064-FD1B0D204ECA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38B6F-E581-4BC0-9E08-1A249D501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9D4F-33BE-4B38-8B81-00513305DE08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013C-E380-4BF0-B4C1-0E4EC8835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28E1-DE97-4392-A686-E47D9101433C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381B-D97D-4956-88BF-2F17ADDAC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3472-0FF2-4411-B908-AF26A03CC4AB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3E69-79B1-41BF-8CBB-21642F70A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36822-097E-48FF-95F4-B8F094062E3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B8AC-28A4-49D6-A7E3-99C8AB8D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67CC-5832-4234-A211-DFA8F26002DD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9DDA-22FA-432C-9A37-D7624CA99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D271-1A32-433F-8031-B7B2DF32129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FAE4B-095F-4517-B13B-830639D4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BF64-5D69-49D9-A459-CA2736DA6573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E699-5932-446F-AED3-61129584B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FF35-FA68-49C6-8C03-1024A2FCE6AB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85100-D6BD-485E-9922-B93B11510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E950-B691-4494-A4BB-3301760AD70F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72684-824B-496D-9BDF-707D867F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8F8AA-C60C-48CA-A036-C3FEE8C3964A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88656-D0F6-48C5-9D6F-3754192F1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CBEC-4CAE-4320-87D0-E5B94619D375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34A0-2388-4042-86C0-805F12ED4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FBC87-25A8-45CB-9E4D-13B38C80E3ED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7C58E-155C-4609-BDC7-D76C608BE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0872D-FC6A-4F5B-A3F9-33BA65E298C8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65C5-78A2-47D5-ADCA-858F172EB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5E88-D957-47AB-8907-EFEC832D3B80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FC23-2766-4D77-BE97-11B846EA5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63EC-EDC8-4C6C-9330-865B6D82E6C7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926D6-5482-4B10-ABE1-0B8F4FF4C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ADB3-C8AE-4A65-A887-90E01E5DC98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45B4-73DA-41C6-BD71-16087121B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22EC-F8FE-418E-B777-08A942451CF7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FA54-16C4-49A3-9838-CC822FA9F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68A5D-B679-4733-92E9-0C3CE7FBD44C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BD77-BD9D-4AC9-A15E-41B1FD326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3C9D0-3F41-4D84-803E-9FC2A849390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EDFC0-367B-4C87-93BD-1808DF772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6F694-23BA-45ED-AB53-717F3B448B7C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E62D3-BD8B-4DBF-8F40-CF1B0CD7F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36941-BB48-4390-8868-8FE6D1C94CC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E9E0-6433-460A-95B2-046EEF1F1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66C3A-F5A2-4867-8A15-B0EFD65A24BA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18ED-242B-4778-88EC-3E63CCA0C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D0CCE-2CC6-413E-8833-567E669FFAA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D9DB6-6D9B-4543-BA1C-225CB5BB5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37C1F-95A2-4907-9D94-F9FAD995C4A3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E218D-14BA-4C6F-A7BB-C3D1DB069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1585-1505-4641-B693-D4219EB666B9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1EEC-D17B-4630-8B04-4DEEB9F27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8CB66-A149-4A1E-ACBD-C47FD61C9FA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E97D-5B98-4F15-87C0-4E26CB8E1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481C-7C71-40DF-9BB5-A218EED47B0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BE4A-A033-4D8C-BBF9-520FCD945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F0CFE-C5BE-4F84-88BB-62BB0C522A61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DDA5-7450-4281-BEDE-969E131F6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C116-69CD-4614-BE21-178AF380CFA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C29-0666-4219-BD88-37D1B401B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AABCB-C665-4AEE-B6B2-847D4733E582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85984-5571-47DB-A753-A20745B5B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39C8-5E94-4A72-8FD3-DE3442C39F5A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23749-4EAF-40C7-9F79-5420639FE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38FD7-BFEF-424F-BA97-119D931E9CDF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D1B4B-7F13-4EAB-A620-6512FAAF5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CAF10-0CA5-4933-AC46-498E7C27ECD5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B31D6-8F78-42BA-913D-5871632BD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C9C4-D6C4-4C7E-923D-8D878F688D35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910CB-1A6E-475A-BCBB-86E06F8D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3623F-F3E9-42D6-9635-2321C762647D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4967D-404F-470F-A67F-FBA40F729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BC6A9-9E3F-424E-93E8-46E12BCD59A4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7433-B2BF-405F-9717-16AB5439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0491C-3431-4931-9FAD-004A6A245CF8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98C4F-7292-4027-994A-78229226B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19DE6-9949-43AD-B7AD-7A39B5A735E0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AB02-C53E-4905-80EE-F12FC2A1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794A-7CE5-4AED-A3B5-60487027A6F9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5DB57-460A-4E46-9A8A-7CD91A75A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5B0F-7A6A-42E9-B46F-DD7FF6FAE93B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3670-63D1-4927-A19B-B0C7094FD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B5D7-BF07-4344-AD5E-691EB62A785C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96D5B-89F3-48EE-AAED-6E1F085BF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7FFD-583E-4940-A09E-367CF583949B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71544-9331-4591-A33D-F42DFBFA1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95052-0DF1-42A0-8BE1-AAD366BC9011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DD66-9098-4742-BB8F-561D33EBC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CEC1B-A9E1-4571-AEED-244D32EC2A42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993E-011E-4BC8-8561-E4C9AE42F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F65F-6A65-415F-B07A-7754F6C4D325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E72FC-ABED-4D50-940D-EDA6CC3F6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7F81E-5904-48A0-A24B-1D0F6A6FC427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C266-17B8-451A-B62C-6AF5A6BB3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F3BC3-D3E4-4B47-8488-FCCF4300CD3D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E8687-3664-4952-87F8-FFB63D4CE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2CDBA-3AF1-4F8A-8F49-16D5F6A198E0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E7D6A-4BA1-45F3-920E-801B3EC78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319C-19FB-4889-A204-372AEBA73BBE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3C89-296A-460D-A7E8-5282B754A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3290-E237-47EF-9E64-0A21D06EEC09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B8C8-54EE-4A7F-9B85-5D76E56DC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684C3-7251-4F5D-B023-22652FD94A9C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BEDFD-860E-416D-8B1F-12C802EDD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1E1F92-51FD-4187-ADD5-528E17586D91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A81D79-D8F0-4E83-BF09-0F040295F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7" r:id="rId1"/>
    <p:sldLayoutId id="2147484658" r:id="rId2"/>
    <p:sldLayoutId id="2147484659" r:id="rId3"/>
    <p:sldLayoutId id="2147484660" r:id="rId4"/>
    <p:sldLayoutId id="2147484661" r:id="rId5"/>
    <p:sldLayoutId id="2147484662" r:id="rId6"/>
    <p:sldLayoutId id="2147484663" r:id="rId7"/>
    <p:sldLayoutId id="2147484664" r:id="rId8"/>
    <p:sldLayoutId id="2147484665" r:id="rId9"/>
    <p:sldLayoutId id="2147484666" r:id="rId10"/>
    <p:sldLayoutId id="2147484667" r:id="rId11"/>
    <p:sldLayoutId id="2147484745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613421-CC04-4B3D-A950-241106D4C5F2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89E4CF-59FD-480B-851B-8E051B0D1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8" r:id="rId1"/>
    <p:sldLayoutId id="2147484669" r:id="rId2"/>
    <p:sldLayoutId id="2147484670" r:id="rId3"/>
    <p:sldLayoutId id="2147484671" r:id="rId4"/>
    <p:sldLayoutId id="2147484672" r:id="rId5"/>
    <p:sldLayoutId id="2147484673" r:id="rId6"/>
    <p:sldLayoutId id="2147484674" r:id="rId7"/>
    <p:sldLayoutId id="2147484675" r:id="rId8"/>
    <p:sldLayoutId id="2147484676" r:id="rId9"/>
    <p:sldLayoutId id="2147484677" r:id="rId10"/>
    <p:sldLayoutId id="214748467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F7E49A-271B-4C27-B46B-88B0BBB01603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85B0FA-59D9-4866-9B2B-F943D91D7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9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ACFCBC-E1B7-441E-AC42-25C0BDCA2600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BB792C-726B-46F7-A3DA-3C359F112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91" r:id="rId2"/>
    <p:sldLayoutId id="2147484692" r:id="rId3"/>
    <p:sldLayoutId id="2147484693" r:id="rId4"/>
    <p:sldLayoutId id="2147484694" r:id="rId5"/>
    <p:sldLayoutId id="2147484695" r:id="rId6"/>
    <p:sldLayoutId id="2147484696" r:id="rId7"/>
    <p:sldLayoutId id="2147484697" r:id="rId8"/>
    <p:sldLayoutId id="2147484698" r:id="rId9"/>
    <p:sldLayoutId id="2147484699" r:id="rId10"/>
    <p:sldLayoutId id="214748470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2A9F30-8CBA-4648-B35A-3F60C3686992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3364F9-7EF4-477D-A5B9-38759DF98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702" r:id="rId2"/>
    <p:sldLayoutId id="2147484703" r:id="rId3"/>
    <p:sldLayoutId id="2147484704" r:id="rId4"/>
    <p:sldLayoutId id="2147484705" r:id="rId5"/>
    <p:sldLayoutId id="2147484706" r:id="rId6"/>
    <p:sldLayoutId id="2147484707" r:id="rId7"/>
    <p:sldLayoutId id="2147484708" r:id="rId8"/>
    <p:sldLayoutId id="2147484709" r:id="rId9"/>
    <p:sldLayoutId id="2147484710" r:id="rId10"/>
    <p:sldLayoutId id="214748471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C93BF7-A795-420B-A43A-2FE86C713396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1980E0-8660-4FA9-ADFA-92332543E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20" r:id="rId9"/>
    <p:sldLayoutId id="2147484721" r:id="rId10"/>
    <p:sldLayoutId id="214748472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DFBDFC-4F3F-4035-9D02-C389846D4E0C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3F148E-9679-4C2E-B453-5E5CD3186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B133B8-A698-4144-90C6-F84753B08DAD}" type="datetimeFigureOut">
              <a:rPr lang="en-US"/>
              <a:pPr>
                <a:defRPr/>
              </a:pPr>
              <a:t>31-Oct-13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F1EB71-1139-495E-AA62-238C68B28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4" r:id="rId1"/>
    <p:sldLayoutId id="2147484735" r:id="rId2"/>
    <p:sldLayoutId id="2147484736" r:id="rId3"/>
    <p:sldLayoutId id="2147484737" r:id="rId4"/>
    <p:sldLayoutId id="2147484738" r:id="rId5"/>
    <p:sldLayoutId id="2147484739" r:id="rId6"/>
    <p:sldLayoutId id="2147484740" r:id="rId7"/>
    <p:sldLayoutId id="2147484741" r:id="rId8"/>
    <p:sldLayoutId id="2147484742" r:id="rId9"/>
    <p:sldLayoutId id="2147484743" r:id="rId10"/>
    <p:sldLayoutId id="214748474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4" Type="http://schemas.openxmlformats.org/officeDocument/2006/relationships/hyperlink" Target="mailto:Paulo.Nakamura@anac.gov.b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246185" y="2954553"/>
            <a:ext cx="8616461" cy="1470025"/>
          </a:xfrm>
        </p:spPr>
        <p:txBody>
          <a:bodyPr/>
          <a:lstStyle/>
          <a:p>
            <a:pPr eaLnBrk="1" hangingPunct="1"/>
            <a:r>
              <a:rPr lang="pt-BR" sz="3200" b="1" dirty="0" smtClean="0">
                <a:solidFill>
                  <a:srgbClr val="002060"/>
                </a:solidFill>
              </a:rPr>
              <a:t>O Panorama da Aviação de Instrução e a Segurança Operacional na Aviação de Instrução</a:t>
            </a:r>
            <a:br>
              <a:rPr lang="pt-BR" sz="3200" b="1" dirty="0" smtClean="0">
                <a:solidFill>
                  <a:srgbClr val="002060"/>
                </a:solidFill>
              </a:rPr>
            </a:br>
            <a:r>
              <a:rPr lang="pt-BR" sz="3200" b="1" dirty="0" smtClean="0">
                <a:solidFill>
                  <a:srgbClr val="002060"/>
                </a:solidFill>
              </a:rPr>
              <a:t>Visão do Regulador</a:t>
            </a:r>
            <a:br>
              <a:rPr lang="pt-BR" sz="3200" b="1" dirty="0" smtClean="0">
                <a:solidFill>
                  <a:srgbClr val="002060"/>
                </a:solidFill>
              </a:rPr>
            </a:br>
            <a:endParaRPr lang="pt-BR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10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RBAC 140 - Aplicabilidade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1321354"/>
            <a:ext cx="8337550" cy="493365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Aplicável a pessoas jurídicas que pretendam ministrar cursos destinados à formação de tripulantes de </a:t>
            </a:r>
            <a:r>
              <a:rPr lang="pt-BR" sz="2200" dirty="0" err="1" smtClean="0">
                <a:solidFill>
                  <a:srgbClr val="004E90"/>
                </a:solidFill>
              </a:rPr>
              <a:t>voo</a:t>
            </a:r>
            <a:r>
              <a:rPr lang="pt-BR" sz="2200" dirty="0" smtClean="0">
                <a:solidFill>
                  <a:srgbClr val="004E90"/>
                </a:solidFill>
              </a:rPr>
              <a:t> postulantes a uma licença, habilitação ou certificado requerido pelo RBAC 61, nas seguintes modalidades: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Piloto Privado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Piloto de Balão Livre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Piloto de Planador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Piloto de Aeronave Leve Esportiva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Piloto Rebocador de Planador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Piloto Lançador de </a:t>
            </a:r>
            <a:r>
              <a:rPr lang="pt-BR" sz="2200" dirty="0" err="1" smtClean="0">
                <a:solidFill>
                  <a:srgbClr val="004E90"/>
                </a:solidFill>
              </a:rPr>
              <a:t>Paraquedistas</a:t>
            </a:r>
            <a:endParaRPr lang="pt-BR" sz="2200" dirty="0" smtClean="0">
              <a:solidFill>
                <a:srgbClr val="004E90"/>
              </a:solidFill>
            </a:endParaRP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Piloto de Acrobacia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11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RBAC 141 / RBAC 147 - Aplicabilidade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1321354"/>
            <a:ext cx="8337550" cy="493365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Aplicável a pessoas jurídicas que pretendam ministrar cursos destinados à formação e qualificação de tripulantes de </a:t>
            </a:r>
            <a:r>
              <a:rPr lang="pt-BR" sz="2200" dirty="0" err="1" smtClean="0">
                <a:solidFill>
                  <a:srgbClr val="004E90"/>
                </a:solidFill>
              </a:rPr>
              <a:t>voo</a:t>
            </a:r>
            <a:r>
              <a:rPr lang="pt-BR" sz="2200" dirty="0" smtClean="0">
                <a:solidFill>
                  <a:srgbClr val="004E90"/>
                </a:solidFill>
              </a:rPr>
              <a:t>, tripulantes de cabine, despachantes operacionais de </a:t>
            </a:r>
            <a:r>
              <a:rPr lang="pt-BR" sz="2200" dirty="0" err="1" smtClean="0">
                <a:solidFill>
                  <a:srgbClr val="004E90"/>
                </a:solidFill>
              </a:rPr>
              <a:t>voo</a:t>
            </a:r>
            <a:r>
              <a:rPr lang="pt-BR" sz="2200" dirty="0" smtClean="0">
                <a:solidFill>
                  <a:srgbClr val="004E90"/>
                </a:solidFill>
              </a:rPr>
              <a:t> e mecânicos de manutenção aeronáutica  postulantes a uma licença, habilitação ou certificado requeridos pelo RBAC 61,  RBHA 63 ou RBHA 65, incluindo: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Instituições públicas ou privadas de ensino técnico de nível médio, ensino profissional e tecnológico ou ensino superior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Órgãos da administração pública direta, autarquias e fundações autárquicas da União, Estados, Municípios e Distrito Federal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12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RBAC 141 / RBAC 147 - Inovações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1713238"/>
            <a:ext cx="8337550" cy="36132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Certificação de Organizações de Instrução de Aviação Civil (CIAC)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Certificado CIAC e Especificações de Instrução (EI)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Manual de Instruções e Procedimentos (MIP)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Requisitos de Treinamento Inicial e Periódico para Instrutores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Sistema de Garantia da Qualidade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Sistema de Gerenciamento de Segurança Operacional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Previsão da metodologia de educação à distância (</a:t>
            </a:r>
            <a:r>
              <a:rPr lang="pt-BR" sz="2200" dirty="0" err="1" smtClean="0">
                <a:solidFill>
                  <a:srgbClr val="004E90"/>
                </a:solidFill>
              </a:rPr>
              <a:t>EaD</a:t>
            </a:r>
            <a:r>
              <a:rPr lang="pt-BR" sz="2200" dirty="0" smtClean="0">
                <a:solidFill>
                  <a:srgbClr val="004E9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13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RBAC 140 x RBAC 141 x RBAC 147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702618"/>
              </p:ext>
            </p:extLst>
          </p:nvPr>
        </p:nvGraphicFramePr>
        <p:xfrm>
          <a:off x="1524000" y="245872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RBAC 140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RBAC 141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RBAC 147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SGQ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FROTA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</a:p>
                    <a:p>
                      <a:pPr algn="ctr"/>
                      <a:r>
                        <a:rPr lang="pt-BR" dirty="0" smtClean="0"/>
                        <a:t>(90</a:t>
                      </a:r>
                      <a:r>
                        <a:rPr lang="pt-BR" baseline="0" dirty="0" smtClean="0"/>
                        <a:t> dias)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</a:p>
                    <a:p>
                      <a:pPr algn="ctr"/>
                      <a:r>
                        <a:rPr lang="pt-BR" dirty="0" smtClean="0"/>
                        <a:t>(120</a:t>
                      </a:r>
                      <a:r>
                        <a:rPr lang="pt-BR" baseline="0" dirty="0" smtClean="0"/>
                        <a:t> dias)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SGSO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 *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 *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 *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 *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1517904" y="4895350"/>
            <a:ext cx="6102096" cy="3432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0" lvl="1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pt-BR" sz="1400" dirty="0" smtClean="0"/>
              <a:t>* Cursos práticos de pilotagem</a:t>
            </a:r>
            <a:endParaRPr lang="pt-B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14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SGSO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1713238"/>
            <a:ext cx="8337550" cy="44935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O MGSO deve demonstrar como foram internalizados: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Política e Objetivos de Segurança Operacional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Gerenciamento dos Riscos  à Segurança Operacional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Garantia da Segurança Operacional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Promoção da Segurança Operacional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endParaRPr lang="pt-BR" sz="2200" dirty="0" smtClean="0">
              <a:solidFill>
                <a:srgbClr val="004E90"/>
              </a:solidFill>
            </a:endParaRP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O SGSO deve ser compatível com tamanho, natureza e complexidade das operações, considerando as EI e os perigos e riscos relacionados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Análise do Faltante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15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SGSO - Etapas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1713238"/>
            <a:ext cx="8337550" cy="44935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Primeira Etapa: Planejamento e Organização do SGSO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endParaRPr lang="pt-BR" sz="2200" dirty="0" smtClean="0">
              <a:solidFill>
                <a:srgbClr val="004E90"/>
              </a:solidFill>
            </a:endParaRP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Segunda Etapa: Implantação dos Processos Reativos do SGSO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endParaRPr lang="pt-BR" sz="2200" dirty="0" smtClean="0">
              <a:solidFill>
                <a:srgbClr val="004E90"/>
              </a:solidFill>
            </a:endParaRP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Terceira Etapa: Implantação dos Processos Preventivos e Preditivos do SGSO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endParaRPr lang="pt-BR" sz="2200" dirty="0" smtClean="0">
              <a:solidFill>
                <a:srgbClr val="004E90"/>
              </a:solidFill>
            </a:endParaRP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Quarta Etapa: Garantia da Segurança Operacional e Melhoria Contínua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16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</a:t>
            </a: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GSO </a:t>
            </a: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- </a:t>
            </a: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Conteúdo</a:t>
            </a:r>
            <a:endParaRPr lang="pt-BR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1188982"/>
            <a:ext cx="8337550" cy="36132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Identificação do CIAC/EV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Descrição do ambiente operacional do CIAC/EV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Análise do faltante (Declaração de Conformidade)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Plano de implantação do SGSO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Política e objetivos de segurança operacional do CIAC/EV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GRSO desenvolvido pelo CIAC/EV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Garantia de segurança operacional do CIAC/EV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Promoção de segurança operacional do CIAC/EV</a:t>
            </a:r>
            <a:endParaRPr lang="pt-BR" sz="2200" dirty="0" smtClean="0">
              <a:solidFill>
                <a:srgbClr val="004E90"/>
              </a:solidFill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2645664" y="5047488"/>
            <a:ext cx="987552" cy="1113790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MGSO</a:t>
            </a:r>
            <a:endParaRPr lang="pt-BR" dirty="0"/>
          </a:p>
        </p:txBody>
      </p:sp>
      <p:sp>
        <p:nvSpPr>
          <p:cNvPr id="4" name="Right Arrow 3"/>
          <p:cNvSpPr/>
          <p:nvPr/>
        </p:nvSpPr>
        <p:spPr>
          <a:xfrm>
            <a:off x="4059936" y="5193792"/>
            <a:ext cx="524256" cy="55689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4955159" y="5145024"/>
            <a:ext cx="1360297" cy="7031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ACEITAÇÃO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85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17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PRE</a:t>
            </a:r>
            <a:endParaRPr lang="pt-BR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1542550"/>
            <a:ext cx="8337550" cy="400757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O CIAC/EV deve desenvolver e manter um PRE com o objetivo de descrever os procedimentos e os responsáveis pelas atividades a serem realizadas em caso de eventuais emergências com suas aeroanves, otimizando as responsabilidades da equipe e minimizando os impactos negativos naturais de um acidente/incidente aeronáutico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endParaRPr lang="pt-BR" sz="2200" dirty="0" smtClean="0">
              <a:solidFill>
                <a:srgbClr val="004E90"/>
              </a:solidFill>
            </a:endParaRP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Compatibilidade do PRE com o PLEM desenvolvido pelo operador do aeródromo</a:t>
            </a:r>
            <a:endParaRPr lang="pt-BR" sz="2200" dirty="0" smtClean="0">
              <a:solidFill>
                <a:srgbClr val="004E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74613"/>
            <a:ext cx="9144000" cy="696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6770" y="2202475"/>
            <a:ext cx="8405813" cy="9191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Panorama da Aviação de Instrução e a Segurança Operacional na Aviação de Instrução – Visão do Regulador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193675" y="4298760"/>
            <a:ext cx="8528908" cy="890587"/>
          </a:xfrm>
        </p:spPr>
        <p:txBody>
          <a:bodyPr/>
          <a:lstStyle/>
          <a:p>
            <a:pPr marL="476250" indent="-476250">
              <a:spcBef>
                <a:spcPts val="0"/>
              </a:spcBef>
              <a:buFontTx/>
              <a:buBlip>
                <a:blip r:embed="rId3"/>
              </a:buBlip>
              <a:defRPr/>
            </a:pPr>
            <a:r>
              <a:rPr lang="pt-BR" sz="2400" kern="0" dirty="0" smtClean="0">
                <a:solidFill>
                  <a:srgbClr val="004E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Paulo H. I. Nakamura</a:t>
            </a:r>
          </a:p>
          <a:p>
            <a:pPr marL="476250" indent="-476250">
              <a:spcBef>
                <a:spcPts val="0"/>
              </a:spcBef>
              <a:buFontTx/>
              <a:buBlip>
                <a:blip r:embed="rId3"/>
              </a:buBlip>
              <a:defRPr/>
            </a:pPr>
            <a:r>
              <a:rPr lang="pt-BR" sz="2400" kern="0" dirty="0" smtClean="0">
                <a:solidFill>
                  <a:srgbClr val="004E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Paulo.Nakamura@anac.gov.br</a:t>
            </a:r>
            <a:endParaRPr lang="pt-BR" sz="2400" kern="0" dirty="0" smtClean="0">
              <a:solidFill>
                <a:srgbClr val="004E9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76250" indent="-476250">
              <a:spcBef>
                <a:spcPts val="0"/>
              </a:spcBef>
              <a:buFontTx/>
              <a:buBlip>
                <a:blip r:embed="rId3"/>
              </a:buBlip>
              <a:defRPr/>
            </a:pPr>
            <a:r>
              <a:rPr lang="pt-BR" sz="2400" kern="0" dirty="0" smtClean="0">
                <a:solidFill>
                  <a:srgbClr val="004E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(21) </a:t>
            </a:r>
            <a:r>
              <a:rPr lang="pt-BR" sz="2400" kern="0" dirty="0" smtClean="0">
                <a:solidFill>
                  <a:srgbClr val="004E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3501-5548</a:t>
            </a:r>
          </a:p>
          <a:p>
            <a:pPr marL="476250" indent="-476250">
              <a:spcBef>
                <a:spcPts val="0"/>
              </a:spcBef>
              <a:buFontTx/>
              <a:buBlip>
                <a:blip r:embed="rId3"/>
              </a:buBlip>
              <a:defRPr/>
            </a:pPr>
            <a:r>
              <a:rPr lang="pt-BR" sz="2400" kern="0" dirty="0" smtClean="0">
                <a:solidFill>
                  <a:srgbClr val="004E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Setor de Escolas de Aviação Civil</a:t>
            </a:r>
          </a:p>
          <a:p>
            <a:pPr marL="476250" indent="-476250">
              <a:spcBef>
                <a:spcPts val="0"/>
              </a:spcBef>
              <a:buFontTx/>
              <a:buBlip>
                <a:blip r:embed="rId3"/>
              </a:buBlip>
              <a:defRPr/>
            </a:pPr>
            <a:r>
              <a:rPr lang="pt-BR" sz="2400" kern="0" dirty="0" smtClean="0">
                <a:solidFill>
                  <a:srgbClr val="004E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Gerência de Certificação de Organizações de Instrução - GCOI</a:t>
            </a:r>
          </a:p>
          <a:p>
            <a:pPr marL="476250" indent="-476250">
              <a:spcBef>
                <a:spcPts val="0"/>
              </a:spcBef>
              <a:buFontTx/>
              <a:buBlip>
                <a:blip r:embed="rId3"/>
              </a:buBlip>
              <a:defRPr/>
            </a:pPr>
            <a:r>
              <a:rPr lang="pt-BR" sz="2400" kern="0" dirty="0" smtClean="0">
                <a:solidFill>
                  <a:srgbClr val="004E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Superintendência de Padrões Operacionais - SPO</a:t>
            </a:r>
            <a:endParaRPr lang="pt-BR" sz="2400" kern="0" dirty="0" smtClean="0">
              <a:solidFill>
                <a:srgbClr val="004E9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76250" indent="-476250">
              <a:spcBef>
                <a:spcPts val="0"/>
              </a:spcBef>
              <a:buFontTx/>
              <a:buBlip>
                <a:blip r:embed="rId3"/>
              </a:buBlip>
              <a:defRPr/>
            </a:pPr>
            <a:endParaRPr lang="pt-BR" sz="2400" kern="0" dirty="0">
              <a:solidFill>
                <a:srgbClr val="004E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00063" y="1428966"/>
            <a:ext cx="8121650" cy="415498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342900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400" dirty="0" smtClean="0">
                <a:solidFill>
                  <a:srgbClr val="004E90"/>
                </a:solidFill>
              </a:rPr>
              <a:t>Cenário Atual</a:t>
            </a:r>
            <a:endParaRPr lang="pt-BR" sz="2400" dirty="0">
              <a:solidFill>
                <a:srgbClr val="004E90"/>
              </a:solidFill>
            </a:endParaRPr>
          </a:p>
          <a:p>
            <a:pPr marL="800100" lvl="1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000" dirty="0" smtClean="0">
                <a:solidFill>
                  <a:srgbClr val="004E90"/>
                </a:solidFill>
              </a:rPr>
              <a:t>RBHA 140</a:t>
            </a:r>
          </a:p>
          <a:p>
            <a:pPr marL="800100" lvl="1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000" dirty="0" smtClean="0">
                <a:solidFill>
                  <a:srgbClr val="004E90"/>
                </a:solidFill>
              </a:rPr>
              <a:t>RBHA 141</a:t>
            </a:r>
          </a:p>
          <a:p>
            <a:pPr marL="800100" lvl="1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000" dirty="0" smtClean="0">
                <a:solidFill>
                  <a:srgbClr val="004E90"/>
                </a:solidFill>
              </a:rPr>
              <a:t>RBHA 103A</a:t>
            </a:r>
            <a:endParaRPr lang="pt-BR" sz="2000" dirty="0" smtClean="0">
              <a:solidFill>
                <a:srgbClr val="004E90"/>
              </a:solidFill>
            </a:endParaRPr>
          </a:p>
          <a:p>
            <a:pPr marL="342900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endParaRPr lang="pt-BR" sz="2400" dirty="0">
              <a:solidFill>
                <a:srgbClr val="004E90"/>
              </a:solidFill>
            </a:endParaRPr>
          </a:p>
          <a:p>
            <a:pPr marL="342900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400" dirty="0" smtClean="0">
                <a:solidFill>
                  <a:srgbClr val="004E90"/>
                </a:solidFill>
              </a:rPr>
              <a:t>Perspectivas Futuras</a:t>
            </a:r>
            <a:endParaRPr lang="pt-BR" sz="2400" dirty="0">
              <a:solidFill>
                <a:srgbClr val="004E90"/>
              </a:solidFill>
            </a:endParaRPr>
          </a:p>
          <a:p>
            <a:pPr marL="800100" lvl="2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000" dirty="0" smtClean="0">
                <a:solidFill>
                  <a:srgbClr val="004E90"/>
                </a:solidFill>
              </a:rPr>
              <a:t>RBAC 140</a:t>
            </a:r>
          </a:p>
          <a:p>
            <a:pPr marL="800100" lvl="2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000" dirty="0" smtClean="0">
                <a:solidFill>
                  <a:srgbClr val="004E90"/>
                </a:solidFill>
              </a:rPr>
              <a:t>RBAC 141</a:t>
            </a:r>
          </a:p>
          <a:p>
            <a:pPr marL="800100" lvl="2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000" dirty="0" smtClean="0">
                <a:solidFill>
                  <a:srgbClr val="004E90"/>
                </a:solidFill>
              </a:rPr>
              <a:t>RBAC 147</a:t>
            </a:r>
            <a:endParaRPr lang="pt-BR" sz="2000" dirty="0">
              <a:solidFill>
                <a:srgbClr val="004E90"/>
              </a:solidFill>
            </a:endParaRPr>
          </a:p>
          <a:p>
            <a:pPr marL="342900" lvl="2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endParaRPr lang="pt-BR" sz="2400" dirty="0" smtClean="0">
              <a:solidFill>
                <a:srgbClr val="004E90"/>
              </a:solidFill>
            </a:endParaRPr>
          </a:p>
          <a:p>
            <a:pPr marL="342900" lvl="2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400" dirty="0" smtClean="0">
                <a:solidFill>
                  <a:srgbClr val="004E90"/>
                </a:solidFill>
              </a:rPr>
              <a:t>SGSO / PRE</a:t>
            </a:r>
            <a:endParaRPr lang="pt-BR" sz="2400" dirty="0">
              <a:solidFill>
                <a:srgbClr val="004E90"/>
              </a:solidFill>
            </a:endParaRPr>
          </a:p>
          <a:p>
            <a:pPr marL="342900" lvl="2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endParaRPr lang="pt-BR" sz="2400" dirty="0" smtClean="0">
              <a:solidFill>
                <a:srgbClr val="004E9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Roteiro</a:t>
            </a:r>
            <a:endParaRPr lang="pt-BR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RBHA 140 / RBHA 141 / RBHA 103A</a:t>
            </a:r>
            <a:endParaRPr lang="pt-BR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269233"/>
              </p:ext>
            </p:extLst>
          </p:nvPr>
        </p:nvGraphicFramePr>
        <p:xfrm>
          <a:off x="1231392" y="1495552"/>
          <a:ext cx="653491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704"/>
                <a:gridCol w="1389888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RBHA </a:t>
                      </a:r>
                      <a:r>
                        <a:rPr lang="pt-BR" dirty="0" smtClean="0"/>
                        <a:t>140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RBHA </a:t>
                      </a:r>
                      <a:r>
                        <a:rPr lang="pt-BR" dirty="0" smtClean="0"/>
                        <a:t>141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RBHA 103A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AEROCLUBE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ESCOLA DE AVIAÇÃO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ESCOLA DE PILOTAGEM DE ULTRALEVES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tângulo 2"/>
          <p:cNvSpPr>
            <a:spLocks noChangeArrowheads="1"/>
          </p:cNvSpPr>
          <p:nvPr/>
        </p:nvSpPr>
        <p:spPr bwMode="auto">
          <a:xfrm>
            <a:off x="457200" y="3946553"/>
            <a:ext cx="4663440" cy="18528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Cenário atual: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410 Escolas de Aviação Civil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2084 Cursos Homologados</a:t>
            </a:r>
          </a:p>
          <a:p>
            <a:pPr marL="800100" lvl="2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64 Cursos Suspensos</a:t>
            </a:r>
            <a:endParaRPr lang="pt-BR" sz="2200" dirty="0" smtClean="0">
              <a:solidFill>
                <a:srgbClr val="004E90"/>
              </a:solidFill>
            </a:endParaRPr>
          </a:p>
        </p:txBody>
      </p:sp>
      <p:sp>
        <p:nvSpPr>
          <p:cNvPr id="8" name="Retângulo 2"/>
          <p:cNvSpPr>
            <a:spLocks noChangeArrowheads="1"/>
          </p:cNvSpPr>
          <p:nvPr/>
        </p:nvSpPr>
        <p:spPr bwMode="auto">
          <a:xfrm>
            <a:off x="5157216" y="4233065"/>
            <a:ext cx="3430270" cy="169277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0" lvl="1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pt-BR" sz="1600" dirty="0" smtClean="0">
                <a:solidFill>
                  <a:srgbClr val="004E90"/>
                </a:solidFill>
              </a:rPr>
              <a:t>196 Cursos Teóricos de PPA</a:t>
            </a:r>
          </a:p>
          <a:p>
            <a:pPr marL="0" lvl="1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pt-BR" sz="1600" dirty="0" smtClean="0">
                <a:solidFill>
                  <a:srgbClr val="004E90"/>
                </a:solidFill>
              </a:rPr>
              <a:t>143 Cursos Práticos de PPA</a:t>
            </a:r>
          </a:p>
          <a:p>
            <a:pPr marL="0" lvl="1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pt-BR" sz="1600" dirty="0" smtClean="0">
                <a:solidFill>
                  <a:srgbClr val="004E90"/>
                </a:solidFill>
              </a:rPr>
              <a:t>86 Cursos Teóricos de PPH</a:t>
            </a:r>
          </a:p>
          <a:p>
            <a:pPr marL="0" lvl="1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pt-BR" sz="1600" dirty="0" smtClean="0">
                <a:solidFill>
                  <a:srgbClr val="004E90"/>
                </a:solidFill>
              </a:rPr>
              <a:t>41 Cursos Práticos de PPH</a:t>
            </a:r>
            <a:endParaRPr lang="pt-BR" sz="1600" dirty="0" smtClean="0">
              <a:solidFill>
                <a:srgbClr val="004E90"/>
              </a:solidFill>
            </a:endParaRPr>
          </a:p>
          <a:p>
            <a:pPr marL="0" lvl="1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pt-BR" sz="1600" dirty="0" smtClean="0">
                <a:solidFill>
                  <a:srgbClr val="004E90"/>
                </a:solidFill>
              </a:rPr>
              <a:t>120 Cursos Teórico/Prático de CMV</a:t>
            </a:r>
            <a:endParaRPr lang="pt-BR" sz="1600" dirty="0" smtClean="0">
              <a:solidFill>
                <a:srgbClr val="004E90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4852416" y="4220873"/>
            <a:ext cx="463296" cy="178978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5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Evolução Anual</a:t>
            </a:r>
            <a:endParaRPr lang="pt-BR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862717617"/>
              </p:ext>
            </p:extLst>
          </p:nvPr>
        </p:nvGraphicFramePr>
        <p:xfrm>
          <a:off x="0" y="1207008"/>
          <a:ext cx="9144000" cy="514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90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6</a:t>
            </a:fld>
            <a:endParaRPr lang="pt-BR"/>
          </a:p>
        </p:txBody>
      </p:sp>
      <p:sp>
        <p:nvSpPr>
          <p:cNvPr id="14339" name="Retângulo 2"/>
          <p:cNvSpPr>
            <a:spLocks noChangeArrowheads="1"/>
          </p:cNvSpPr>
          <p:nvPr/>
        </p:nvSpPr>
        <p:spPr bwMode="auto">
          <a:xfrm>
            <a:off x="457200" y="1288697"/>
            <a:ext cx="8337550" cy="489595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Aumentar o nível de segurança e melhorar a qualidade da instrução oferecida por entidades voltadas para a formação e qualificação de tripulantes de </a:t>
            </a:r>
            <a:r>
              <a:rPr lang="pt-BR" sz="2200" dirty="0" err="1" smtClean="0">
                <a:solidFill>
                  <a:srgbClr val="004E90"/>
                </a:solidFill>
              </a:rPr>
              <a:t>voo</a:t>
            </a:r>
            <a:r>
              <a:rPr lang="pt-BR" sz="2200" dirty="0" smtClean="0">
                <a:solidFill>
                  <a:srgbClr val="004E90"/>
                </a:solidFill>
              </a:rPr>
              <a:t>, tripulantes de cabine e despachantes operacionais de </a:t>
            </a:r>
            <a:r>
              <a:rPr lang="pt-BR" sz="2200" dirty="0" err="1" smtClean="0">
                <a:solidFill>
                  <a:srgbClr val="004E90"/>
                </a:solidFill>
              </a:rPr>
              <a:t>voo</a:t>
            </a:r>
            <a:endParaRPr lang="pt-BR" sz="2200" dirty="0" smtClean="0">
              <a:solidFill>
                <a:srgbClr val="004E90"/>
              </a:solidFill>
            </a:endParaRP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Propiciar a </a:t>
            </a:r>
            <a:r>
              <a:rPr lang="pt-BR" sz="2200" b="1" dirty="0" smtClean="0">
                <a:solidFill>
                  <a:srgbClr val="004E90"/>
                </a:solidFill>
              </a:rPr>
              <a:t>harmonização com o Regulamento Latino Americano – LAR 141</a:t>
            </a:r>
            <a:r>
              <a:rPr lang="pt-BR" sz="2200" dirty="0" smtClean="0">
                <a:solidFill>
                  <a:srgbClr val="004E90"/>
                </a:solidFill>
              </a:rPr>
              <a:t>, visando consolidar a participação do Brasil no Sistema Regional de Cooperação para a Vigilância da Segurança Operacional – SRVSOP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Aprimorar a </a:t>
            </a:r>
            <a:r>
              <a:rPr lang="pt-BR" sz="2200" b="1" dirty="0" smtClean="0">
                <a:solidFill>
                  <a:srgbClr val="004E90"/>
                </a:solidFill>
              </a:rPr>
              <a:t>efetividade</a:t>
            </a:r>
            <a:r>
              <a:rPr lang="pt-BR" sz="2200" dirty="0" smtClean="0">
                <a:solidFill>
                  <a:srgbClr val="004E90"/>
                </a:solidFill>
              </a:rPr>
              <a:t> da ação fiscal da ANAC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Corrigir limitações identificadas nas normas vigentes, face ao desenvolvimento da aviação no país</a:t>
            </a:r>
            <a:endParaRPr lang="pt-BR" sz="2200" b="1" dirty="0">
              <a:solidFill>
                <a:srgbClr val="004E90"/>
              </a:solidFill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RBAC 140 / RBAC 141 / RBAC 147</a:t>
            </a:r>
            <a:endParaRPr lang="pt-BR" sz="1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72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RBAC 140 / RBAC 141 / RBAC 147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1288697"/>
            <a:ext cx="8337550" cy="48878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As propostas apresentadas de </a:t>
            </a:r>
            <a:r>
              <a:rPr lang="pt-BR" sz="2200" b="1" dirty="0" smtClean="0">
                <a:solidFill>
                  <a:srgbClr val="004E90"/>
                </a:solidFill>
              </a:rPr>
              <a:t>RBAC 141</a:t>
            </a:r>
            <a:r>
              <a:rPr lang="pt-BR" sz="2200" dirty="0" smtClean="0">
                <a:solidFill>
                  <a:srgbClr val="004E90"/>
                </a:solidFill>
              </a:rPr>
              <a:t> e </a:t>
            </a:r>
            <a:r>
              <a:rPr lang="pt-BR" sz="2200" b="1" dirty="0" smtClean="0">
                <a:solidFill>
                  <a:srgbClr val="004E90"/>
                </a:solidFill>
              </a:rPr>
              <a:t>RBAC 141</a:t>
            </a:r>
            <a:r>
              <a:rPr lang="pt-BR" sz="2200" dirty="0" smtClean="0">
                <a:solidFill>
                  <a:srgbClr val="004E90"/>
                </a:solidFill>
              </a:rPr>
              <a:t> visam preferencialmente ao estabelecimento de Centros de Instrução de Aviação Civil (CIAC), voltados para a formação de pessoal que efetivamente desejará atuar profissionalmente  no mercado de aviação civil, ao passo que a proposta do </a:t>
            </a:r>
            <a:r>
              <a:rPr lang="pt-BR" sz="2200" b="1" dirty="0" smtClean="0">
                <a:solidFill>
                  <a:srgbClr val="004E90"/>
                </a:solidFill>
              </a:rPr>
              <a:t>RBAC 140</a:t>
            </a:r>
            <a:r>
              <a:rPr lang="pt-BR" sz="2200" dirty="0" smtClean="0">
                <a:solidFill>
                  <a:srgbClr val="004E90"/>
                </a:solidFill>
              </a:rPr>
              <a:t> visa o estabelecimento de Escolas de Voo (EV), voltadas para a formação e de pessoal que não pretende atuar no mercado profissional de aviação civil, mas focar-se apenas na aviação recreativa e/ou desportiva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Os aeroclubes poderão se certificar por qualquer dos RBAC, dependendo do tipo de curso que queira oferecer ao mercado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RBAC 140 / RBAC 141 / RBAC 147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1745895"/>
            <a:ext cx="8337550" cy="405341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Para um CIAC que ministre cursos sob o </a:t>
            </a:r>
            <a:r>
              <a:rPr lang="pt-BR" sz="2200" b="1" dirty="0" smtClean="0">
                <a:solidFill>
                  <a:srgbClr val="004E90"/>
                </a:solidFill>
              </a:rPr>
              <a:t>RBAC 141</a:t>
            </a:r>
            <a:r>
              <a:rPr lang="pt-BR" sz="2200" dirty="0" smtClean="0">
                <a:solidFill>
                  <a:srgbClr val="004E90"/>
                </a:solidFill>
              </a:rPr>
              <a:t> e deseje ministrar também cursos regidos pelo </a:t>
            </a:r>
            <a:r>
              <a:rPr lang="pt-BR" sz="2200" b="1" dirty="0" smtClean="0">
                <a:solidFill>
                  <a:srgbClr val="004E90"/>
                </a:solidFill>
              </a:rPr>
              <a:t>RBAC 140</a:t>
            </a:r>
            <a:r>
              <a:rPr lang="pt-BR" sz="2200" dirty="0" smtClean="0">
                <a:solidFill>
                  <a:srgbClr val="004E90"/>
                </a:solidFill>
              </a:rPr>
              <a:t> deverá atender para estes cursos os mesmos requisitos apresentados no RBAC 141, uma vez que o RBAC 141 abrange a aprovação de todos os cursos previstos no RBAC 140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Já as entidades regidas pelo </a:t>
            </a:r>
            <a:r>
              <a:rPr lang="pt-BR" sz="2200" b="1" dirty="0" smtClean="0">
                <a:solidFill>
                  <a:srgbClr val="004E90"/>
                </a:solidFill>
              </a:rPr>
              <a:t>RBAC 140</a:t>
            </a:r>
            <a:r>
              <a:rPr lang="pt-BR" sz="2200" dirty="0" smtClean="0">
                <a:solidFill>
                  <a:srgbClr val="004E90"/>
                </a:solidFill>
              </a:rPr>
              <a:t> que  desejem ministrar cursos previstos no </a:t>
            </a:r>
            <a:r>
              <a:rPr lang="pt-BR" sz="2200" b="1" dirty="0" smtClean="0">
                <a:solidFill>
                  <a:srgbClr val="004E90"/>
                </a:solidFill>
              </a:rPr>
              <a:t>RBAC 141</a:t>
            </a:r>
            <a:r>
              <a:rPr lang="pt-BR" sz="2200" dirty="0" smtClean="0">
                <a:solidFill>
                  <a:srgbClr val="004E90"/>
                </a:solidFill>
              </a:rPr>
              <a:t>deverão receber a certificação de CIAC conforme prevê o RBAC 141, deixando assim, de operar sob as regras do RBAC 140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576EC3D-178A-4E77-B6ED-CEA280E9192E}" type="slidenum">
              <a:rPr lang="pt-BR" smtClean="0"/>
              <a:pPr algn="l">
                <a:defRPr/>
              </a:pPr>
              <a:t>9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54263" y="160338"/>
            <a:ext cx="64404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Aeroclubes – Perspectivas Futuras</a:t>
            </a:r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457200" y="2039808"/>
            <a:ext cx="8337550" cy="317317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Os aeroclubes são instituições previstas pela Lei nº 7.565/86 (CBA) e, como associações consideradas de utilidade pública segundo o Art. 98, são regidos também pela Lei nº 91/35, pelo Decreto nº 50.571/61 e pelos </a:t>
            </a:r>
            <a:r>
              <a:rPr lang="pt-BR" sz="2200" dirty="0" err="1" smtClean="0">
                <a:solidFill>
                  <a:srgbClr val="004E90"/>
                </a:solidFill>
              </a:rPr>
              <a:t>Arts</a:t>
            </a:r>
            <a:r>
              <a:rPr lang="pt-BR" sz="2200" dirty="0" smtClean="0">
                <a:solidFill>
                  <a:srgbClr val="004E90"/>
                </a:solidFill>
              </a:rPr>
              <a:t>. 53 a 60 da Lei nº 10.406/02 (CC).</a:t>
            </a:r>
          </a:p>
          <a:p>
            <a:pPr marL="342900" lvl="1" indent="-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Font typeface="Wingdings" pitchFamily="2" charset="2"/>
              <a:buChar char=""/>
              <a:defRPr/>
            </a:pPr>
            <a:r>
              <a:rPr lang="pt-BR" sz="2200" dirty="0" smtClean="0">
                <a:solidFill>
                  <a:srgbClr val="004E90"/>
                </a:solidFill>
              </a:rPr>
              <a:t>Portanto, nada muda para os aeroclubes com a revogação do RBHA 140.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ome do Curso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Nome do assunto da aula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OBJETIVOS&amp;quot;&quot;/&gt;&lt;property id=&quot;20307&quot; value=&quot;287&quot;/&gt;&lt;/object&gt;&lt;object type=&quot;3&quot; unique_id=&quot;10007&quot;&gt;&lt;property id=&quot;20148&quot; value=&quot;5&quot;/&gt;&lt;property id=&quot;20300&quot; value=&quot;Slide 4 - &amp;quot;OBJETIVO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OBJETIVOS&amp;quot;&quot;/&gt;&lt;property id=&quot;20307&quot; value=&quot;288&quot;/&gt;&lt;/object&gt;&lt;object type=&quot;3&quot; unique_id=&quot;10009&quot;&gt;&lt;property id=&quot;20148&quot; value=&quot;5&quot;/&gt;&lt;property id=&quot;20300&quot; value=&quot;Slide 6 - &amp;quot;ROTEIRO&amp;quot;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83&quot;/&gt;&lt;/object&gt;&lt;object type=&quot;3&quot; unique_id=&quot;10012&quot;&gt;&lt;property id=&quot;20148&quot; value=&quot;5&quot;/&gt;&lt;property id=&quot;20300&quot; value=&quot;Slide 9&quot;/&gt;&lt;property id=&quot;20307&quot; value=&quot;262&quot;/&gt;&lt;/object&gt;&lt;object type=&quot;3&quot; unique_id=&quot;10013&quot;&gt;&lt;property id=&quot;20148&quot; value=&quot;5&quot;/&gt;&lt;property id=&quot;20300&quot; value=&quot;Slide 10&quot;/&gt;&lt;property id=&quot;20307&quot; value=&quot;280&quot;/&gt;&lt;/object&gt;&lt;object type=&quot;3&quot; unique_id=&quot;10014&quot;&gt;&lt;property id=&quot;20148&quot; value=&quot;5&quot;/&gt;&lt;property id=&quot;20300&quot; value=&quot;Slide 11&quot;/&gt;&lt;property id=&quot;20307&quot; value=&quot;284&quot;/&gt;&lt;/object&gt;&lt;object type=&quot;3&quot; unique_id=&quot;10015&quot;&gt;&lt;property id=&quot;20148&quot; value=&quot;5&quot;/&gt;&lt;property id=&quot;20300&quot; value=&quot;Slide 12&quot;/&gt;&lt;property id=&quot;20307&quot; value=&quot;277&quot;/&gt;&lt;/object&gt;&lt;object type=&quot;3&quot; unique_id=&quot;10016&quot;&gt;&lt;property id=&quot;20148&quot; value=&quot;5&quot;/&gt;&lt;property id=&quot;20300&quot; value=&quot;Slide 13 - &amp;quot;ROTEIRO&amp;quot;&quot;/&gt;&lt;property id=&quot;20307&quot; value=&quot;286&quot;/&gt;&lt;/object&gt;&lt;object type=&quot;3&quot; unique_id=&quot;10017&quot;&gt;&lt;property id=&quot;20148&quot; value=&quot;5&quot;/&gt;&lt;property id=&quot;20300&quot; value=&quot;Slide 14 - &amp;quot;OBJETIVOS&amp;quot;&quot;/&gt;&lt;property id=&quot;20307&quot; value=&quot;285&quot;/&gt;&lt;/object&gt;&lt;object type=&quot;3&quot; unique_id=&quot;10018&quot;&gt;&lt;property id=&quot;20148&quot; value=&quot;5&quot;/&gt;&lt;property id=&quot;20300&quot; value=&quot;Slide 15 - &amp;quot;REFERÊNCIAS BIBLIOGRÁFICAS&amp;quot;&quot;/&gt;&lt;property id=&quot;20307&quot; value=&quot;279&quot;/&gt;&lt;/object&gt;&lt;object type=&quot;3&quot; unique_id=&quot;10019&quot;&gt;&lt;property id=&quot;20148&quot; value=&quot;5&quot;/&gt;&lt;property id=&quot;20300&quot; value=&quot;Slide 16 - &amp;quot;FRASE DE IMPACTO&amp;quot;&quot;/&gt;&lt;property id=&quot;20307&quot; value=&quot;273&quot;/&gt;&lt;/object&gt;&lt;object type=&quot;3&quot; unique_id=&quot;10020&quot;&gt;&lt;property id=&quot;20148&quot; value=&quot;5&quot;/&gt;&lt;property id=&quot;20300&quot; value=&quot;Slide 17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nac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6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anac2.thmx</Template>
  <TotalTime>1863</TotalTime>
  <Words>1047</Words>
  <Application>Microsoft Office PowerPoint</Application>
  <PresentationFormat>On-screen Show (4:3)</PresentationFormat>
  <Paragraphs>182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anac2</vt:lpstr>
      <vt:lpstr>anac1</vt:lpstr>
      <vt:lpstr>1_anac1</vt:lpstr>
      <vt:lpstr>2_anac1</vt:lpstr>
      <vt:lpstr>3_anac1</vt:lpstr>
      <vt:lpstr>4_anac1</vt:lpstr>
      <vt:lpstr>5_anac1</vt:lpstr>
      <vt:lpstr>6_anac1</vt:lpstr>
      <vt:lpstr>O Panorama da Aviação de Instrução e a Segurança Operacional na Aviação de Instrução Visão do Regulador </vt:lpstr>
      <vt:lpstr>O Panorama da Aviação de Instrução e a Segurança Operacional na Aviação de Instrução – Visão do Regulador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Escola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Isabela Brumana</dc:creator>
  <cp:lastModifiedBy>Paulo</cp:lastModifiedBy>
  <cp:revision>214</cp:revision>
  <dcterms:created xsi:type="dcterms:W3CDTF">2011-03-17T17:31:18Z</dcterms:created>
  <dcterms:modified xsi:type="dcterms:W3CDTF">2013-11-01T02:59:06Z</dcterms:modified>
</cp:coreProperties>
</file>