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25" r:id="rId4"/>
    <p:sldId id="312" r:id="rId5"/>
    <p:sldId id="313" r:id="rId6"/>
    <p:sldId id="314" r:id="rId7"/>
    <p:sldId id="315" r:id="rId8"/>
    <p:sldId id="262" r:id="rId9"/>
    <p:sldId id="316" r:id="rId10"/>
    <p:sldId id="294" r:id="rId11"/>
    <p:sldId id="260" r:id="rId12"/>
    <p:sldId id="266" r:id="rId13"/>
    <p:sldId id="280" r:id="rId14"/>
    <p:sldId id="317" r:id="rId15"/>
    <p:sldId id="318" r:id="rId16"/>
    <p:sldId id="276" r:id="rId17"/>
    <p:sldId id="258" r:id="rId18"/>
    <p:sldId id="319" r:id="rId19"/>
    <p:sldId id="321" r:id="rId20"/>
    <p:sldId id="264" r:id="rId21"/>
    <p:sldId id="322" r:id="rId22"/>
    <p:sldId id="290" r:id="rId23"/>
    <p:sldId id="320" r:id="rId24"/>
    <p:sldId id="323" r:id="rId25"/>
    <p:sldId id="291" r:id="rId26"/>
    <p:sldId id="324" r:id="rId27"/>
    <p:sldId id="270" r:id="rId28"/>
    <p:sldId id="299" r:id="rId29"/>
    <p:sldId id="301" r:id="rId30"/>
    <p:sldId id="259" r:id="rId31"/>
    <p:sldId id="32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A8DE-462F-4BED-9FEA-825179B22B24}" type="datetimeFigureOut">
              <a:rPr lang="pt-BR" smtClean="0"/>
              <a:pPr/>
              <a:t>01/11/2013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76B9E-0CC4-414C-BCA5-D889DE7DD9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340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BF46-3C0A-4F3F-819C-F87A12C340D8}" type="datetimeFigureOut">
              <a:rPr lang="pt-BR" smtClean="0"/>
              <a:pPr/>
              <a:t>01/11/2013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29B9A-09D7-4425-ACF6-150EC9F017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1882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29B9A-09D7-4425-ACF6-150EC9F017D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3786190"/>
            <a:ext cx="9144000" cy="1588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Listra Diagonal 10"/>
          <p:cNvSpPr/>
          <p:nvPr userDrawn="1"/>
        </p:nvSpPr>
        <p:spPr>
          <a:xfrm>
            <a:off x="0" y="0"/>
            <a:ext cx="1500166" cy="1500174"/>
          </a:xfrm>
          <a:prstGeom prst="diagStripe">
            <a:avLst/>
          </a:prstGeom>
          <a:solidFill>
            <a:srgbClr val="0070C0"/>
          </a:solidFill>
          <a:ln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4C6811-B8F7-44A6-8E0F-1EB8D1188585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487B6-D0E1-4651-94DC-09F3F96A82F2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pt-BR" dirty="0" smtClean="0"/>
              <a:t>Clique para editar o estilo do 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61954" y="6356350"/>
            <a:ext cx="28956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Gestão</a:t>
            </a:r>
            <a:r>
              <a:rPr lang="en-US" dirty="0" smtClean="0"/>
              <a:t> da </a:t>
            </a:r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>
            <a:off x="0" y="6215082"/>
            <a:ext cx="9144000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-32" y="998520"/>
            <a:ext cx="9144000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5D440-214B-4C50-87E0-855EC8AC39CC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EC602-0673-4C91-97F1-78A9DDE299F4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1E9716-014A-4582-9516-64F1832B0C87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1C2B72-60C8-4A66-B84E-EFDF046E8B62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5E3A11-AE39-43FE-B377-882CB4FC7CDE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CA5650-6BE1-484D-BF5A-3414C4F02F51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1DB3B7-57FC-4FF3-8FFC-340D9EE42340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Gestão da Segurança Operacional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F002-578A-40A5-98B0-F3676E5111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Análise</a:t>
            </a:r>
            <a:r>
              <a:rPr lang="en-US" b="1" dirty="0" smtClean="0"/>
              <a:t> de </a:t>
            </a:r>
            <a:r>
              <a:rPr lang="en-US" b="1" dirty="0" err="1" smtClean="0"/>
              <a:t>Riscos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129490" cy="85725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2800" dirty="0" err="1" smtClean="0">
                <a:solidFill>
                  <a:schemeClr val="tx1"/>
                </a:solidFill>
              </a:rPr>
              <a:t>Gestão</a:t>
            </a:r>
            <a:r>
              <a:rPr lang="en-US" sz="2800" dirty="0" smtClean="0">
                <a:solidFill>
                  <a:schemeClr val="tx1"/>
                </a:solidFill>
              </a:rPr>
              <a:t> da </a:t>
            </a:r>
            <a:r>
              <a:rPr lang="en-US" sz="2800" dirty="0" err="1" smtClean="0">
                <a:solidFill>
                  <a:schemeClr val="tx1"/>
                </a:solidFill>
              </a:rPr>
              <a:t>Segurança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Operacional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Jurídico</a:t>
            </a:r>
            <a:endParaRPr lang="en-US" dirty="0" smtClean="0"/>
          </a:p>
          <a:p>
            <a:r>
              <a:rPr lang="en-US" dirty="0" err="1" smtClean="0"/>
              <a:t>Operacional</a:t>
            </a:r>
            <a:endParaRPr lang="en-US" dirty="0" smtClean="0"/>
          </a:p>
          <a:p>
            <a:r>
              <a:rPr lang="en-US" dirty="0" smtClean="0"/>
              <a:t>Social</a:t>
            </a:r>
          </a:p>
          <a:p>
            <a:r>
              <a:rPr lang="en-US" dirty="0" err="1" smtClean="0"/>
              <a:t>Ambiental</a:t>
            </a:r>
            <a:endParaRPr lang="en-US" dirty="0" smtClean="0"/>
          </a:p>
          <a:p>
            <a:r>
              <a:rPr lang="en-US" dirty="0" smtClean="0"/>
              <a:t>Financeiro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escopo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Máquina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Projeto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Manutenção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Procedimentos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Ambiente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Metas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Comunicação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Organização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Treinamento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Defesas</a:t>
            </a:r>
            <a:endParaRPr lang="en-US" dirty="0" smtClean="0"/>
          </a:p>
          <a:p>
            <a:pPr marL="2228850" lvl="4" indent="-514350">
              <a:buNone/>
            </a:pPr>
            <a:r>
              <a:rPr lang="en-US" dirty="0" smtClean="0"/>
              <a:t>(Civil Aviation Safety Authority – Australia)</a:t>
            </a:r>
          </a:p>
          <a:p>
            <a:pPr marL="2228850" lvl="4" indent="-514350">
              <a:buNone/>
            </a:pPr>
            <a:endParaRPr lang="en-US" dirty="0"/>
          </a:p>
          <a:p>
            <a:pPr marL="2228850" lvl="4" indent="-514350">
              <a:buNone/>
            </a:pPr>
            <a:endParaRPr lang="en-US" dirty="0" smtClean="0"/>
          </a:p>
          <a:p>
            <a:pPr marL="2228850" lvl="4" indent="-514350">
              <a:buNone/>
            </a:pP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86446" y="4786322"/>
            <a:ext cx="228601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CONTEXTO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Identificação</a:t>
            </a:r>
            <a:r>
              <a:rPr lang="en-US" dirty="0" smtClean="0"/>
              <a:t> dos </a:t>
            </a:r>
            <a:r>
              <a:rPr lang="en-US" dirty="0" err="1" smtClean="0"/>
              <a:t>Perigos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Inventário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endParaRPr lang="en-US" dirty="0" smtClean="0"/>
          </a:p>
          <a:p>
            <a:r>
              <a:rPr lang="en-US" dirty="0" err="1" smtClean="0"/>
              <a:t>Priorizar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endParaRPr lang="en-US" dirty="0" smtClean="0"/>
          </a:p>
          <a:p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sinergia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complexos</a:t>
            </a:r>
            <a:endParaRPr lang="en-US" dirty="0" smtClean="0"/>
          </a:p>
          <a:p>
            <a:r>
              <a:rPr lang="en-US" dirty="0" err="1" smtClean="0"/>
              <a:t>Considerar</a:t>
            </a:r>
            <a:r>
              <a:rPr lang="en-US" dirty="0" smtClean="0"/>
              <a:t> a </a:t>
            </a:r>
            <a:r>
              <a:rPr lang="en-US" dirty="0" err="1" smtClean="0"/>
              <a:t>experiência</a:t>
            </a:r>
            <a:r>
              <a:rPr lang="en-US" dirty="0" smtClean="0"/>
              <a:t> dos </a:t>
            </a:r>
            <a:r>
              <a:rPr lang="en-US" dirty="0" err="1" smtClean="0"/>
              <a:t>técnicos</a:t>
            </a:r>
            <a:endParaRPr lang="en-US" dirty="0" smtClean="0"/>
          </a:p>
          <a:p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bancos</a:t>
            </a:r>
            <a:r>
              <a:rPr lang="en-US" dirty="0" smtClean="0"/>
              <a:t> de dados </a:t>
            </a:r>
          </a:p>
          <a:p>
            <a:r>
              <a:rPr lang="en-US" dirty="0" err="1" smtClean="0"/>
              <a:t>Consultar</a:t>
            </a:r>
            <a:r>
              <a:rPr lang="en-US" dirty="0" smtClean="0"/>
              <a:t> </a:t>
            </a:r>
            <a:r>
              <a:rPr lang="en-US" dirty="0" err="1" smtClean="0"/>
              <a:t>códigos</a:t>
            </a:r>
            <a:r>
              <a:rPr lang="en-US" dirty="0" smtClean="0"/>
              <a:t>, </a:t>
            </a:r>
            <a:r>
              <a:rPr lang="en-US" dirty="0" err="1" smtClean="0"/>
              <a:t>normas</a:t>
            </a:r>
            <a:r>
              <a:rPr lang="en-US" dirty="0" smtClean="0"/>
              <a:t>, </a:t>
            </a:r>
            <a:r>
              <a:rPr lang="en-US" dirty="0" err="1" smtClean="0"/>
              <a:t>listas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analíticos</a:t>
            </a:r>
            <a:endParaRPr lang="en-US" dirty="0" smtClean="0"/>
          </a:p>
          <a:p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, sub-</a:t>
            </a:r>
            <a:r>
              <a:rPr lang="en-US" dirty="0" err="1" smtClean="0"/>
              <a:t>sistemas</a:t>
            </a:r>
            <a:r>
              <a:rPr lang="en-US" dirty="0" smtClean="0"/>
              <a:t>, </a:t>
            </a:r>
            <a:r>
              <a:rPr lang="en-US" dirty="0" err="1" smtClean="0"/>
              <a:t>configurações</a:t>
            </a:r>
            <a:r>
              <a:rPr lang="en-US" dirty="0" smtClean="0"/>
              <a:t>, </a:t>
            </a:r>
            <a:r>
              <a:rPr lang="en-US" dirty="0" err="1" smtClean="0"/>
              <a:t>missões</a:t>
            </a:r>
            <a:r>
              <a:rPr lang="en-US" dirty="0" smtClean="0"/>
              <a:t>, </a:t>
            </a:r>
            <a:r>
              <a:rPr lang="en-US" dirty="0" err="1" smtClean="0"/>
              <a:t>partes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críticas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Descrição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3"/>
          </a:xfrm>
        </p:spPr>
        <p:txBody>
          <a:bodyPr>
            <a:normAutofit/>
          </a:bodyPr>
          <a:lstStyle/>
          <a:p>
            <a:r>
              <a:rPr lang="en-US" dirty="0" err="1" smtClean="0"/>
              <a:t>Fonte</a:t>
            </a:r>
            <a:r>
              <a:rPr lang="en-US" dirty="0" smtClean="0"/>
              <a:t>: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origem</a:t>
            </a:r>
            <a:endParaRPr lang="en-US" dirty="0" smtClean="0"/>
          </a:p>
          <a:p>
            <a:r>
              <a:rPr lang="en-US" dirty="0" err="1" smtClean="0"/>
              <a:t>Mecanismo</a:t>
            </a:r>
            <a:r>
              <a:rPr lang="en-US" dirty="0" smtClean="0"/>
              <a:t>: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forma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causar</a:t>
            </a:r>
            <a:r>
              <a:rPr lang="en-US" dirty="0" smtClean="0"/>
              <a:t> o </a:t>
            </a:r>
            <a:r>
              <a:rPr lang="en-US" dirty="0" err="1" smtClean="0"/>
              <a:t>dano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endParaRPr lang="en-US" dirty="0" smtClean="0"/>
          </a:p>
          <a:p>
            <a:r>
              <a:rPr lang="en-US" dirty="0" err="1" smtClean="0"/>
              <a:t>Efeito</a:t>
            </a:r>
            <a:r>
              <a:rPr lang="en-US" dirty="0" smtClean="0"/>
              <a:t>: O </a:t>
            </a:r>
            <a:r>
              <a:rPr lang="en-US" dirty="0" err="1" smtClean="0"/>
              <a:t>dano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ocorrer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14348" y="4143380"/>
            <a:ext cx="771530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Exemplo</a:t>
            </a:r>
            <a:r>
              <a:rPr lang="en-US" sz="2400" dirty="0" smtClean="0"/>
              <a:t>: </a:t>
            </a:r>
            <a:r>
              <a:rPr lang="en-US" sz="2400" dirty="0" err="1" smtClean="0"/>
              <a:t>Vazamento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gás</a:t>
            </a:r>
            <a:r>
              <a:rPr lang="en-US" sz="2400" dirty="0" smtClean="0"/>
              <a:t> </a:t>
            </a:r>
            <a:r>
              <a:rPr lang="en-US" sz="2400" dirty="0" err="1" smtClean="0"/>
              <a:t>inerte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um </a:t>
            </a:r>
            <a:r>
              <a:rPr lang="en-US" sz="2400" dirty="0" err="1" smtClean="0"/>
              <a:t>espaço</a:t>
            </a:r>
            <a:r>
              <a:rPr lang="en-US" sz="2400" dirty="0" smtClean="0"/>
              <a:t> </a:t>
            </a:r>
            <a:r>
              <a:rPr lang="en-US" sz="2400" dirty="0" err="1" smtClean="0"/>
              <a:t>confinado</a:t>
            </a:r>
            <a:r>
              <a:rPr lang="en-US" sz="2400" dirty="0" smtClean="0"/>
              <a:t> </a:t>
            </a:r>
            <a:r>
              <a:rPr lang="en-US" sz="2400" dirty="0" err="1" smtClean="0"/>
              <a:t>reduz</a:t>
            </a:r>
            <a:r>
              <a:rPr lang="en-US" sz="2400" dirty="0" smtClean="0"/>
              <a:t> a </a:t>
            </a:r>
            <a:r>
              <a:rPr lang="en-US" sz="2400" dirty="0" err="1" smtClean="0"/>
              <a:t>quantidade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oxigênio</a:t>
            </a:r>
            <a:r>
              <a:rPr lang="en-US" sz="2400" dirty="0" smtClean="0"/>
              <a:t> e </a:t>
            </a:r>
            <a:r>
              <a:rPr lang="en-US" sz="2400" dirty="0" err="1" smtClean="0"/>
              <a:t>causa</a:t>
            </a:r>
            <a:r>
              <a:rPr lang="en-US" sz="2400" dirty="0" smtClean="0"/>
              <a:t> </a:t>
            </a:r>
            <a:r>
              <a:rPr lang="en-US" sz="2400" dirty="0" err="1" smtClean="0"/>
              <a:t>asfixia</a:t>
            </a:r>
            <a:r>
              <a:rPr lang="en-US" sz="2400" dirty="0" smtClean="0"/>
              <a:t>. 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5500702"/>
            <a:ext cx="634314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Conexão</a:t>
            </a:r>
            <a:r>
              <a:rPr lang="en-US" sz="2800" dirty="0" smtClean="0"/>
              <a:t> </a:t>
            </a:r>
            <a:r>
              <a:rPr lang="en-US" sz="2800" dirty="0" err="1" smtClean="0"/>
              <a:t>direta</a:t>
            </a:r>
            <a:r>
              <a:rPr lang="en-US" sz="2800" dirty="0" smtClean="0"/>
              <a:t> com </a:t>
            </a:r>
            <a:r>
              <a:rPr lang="en-US" sz="2800" dirty="0" err="1" smtClean="0"/>
              <a:t>medidas</a:t>
            </a:r>
            <a:r>
              <a:rPr lang="en-US" sz="2800" dirty="0" smtClean="0"/>
              <a:t> de </a:t>
            </a:r>
            <a:r>
              <a:rPr lang="en-US" sz="2800" dirty="0" err="1" smtClean="0"/>
              <a:t>mitigação</a:t>
            </a:r>
            <a:endParaRPr lang="pt-B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de Sub-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de </a:t>
            </a:r>
            <a:r>
              <a:rPr lang="en-US" dirty="0" err="1" smtClean="0"/>
              <a:t>Operações</a:t>
            </a:r>
            <a:r>
              <a:rPr lang="en-US" dirty="0" smtClean="0"/>
              <a:t> e de </a:t>
            </a:r>
            <a:r>
              <a:rPr lang="en-US" dirty="0" err="1" smtClean="0"/>
              <a:t>Apoio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Ocupacional</a:t>
            </a:r>
            <a:endParaRPr lang="en-US" dirty="0" smtClean="0"/>
          </a:p>
          <a:p>
            <a:r>
              <a:rPr lang="en-US" dirty="0" smtClean="0"/>
              <a:t>E </a:t>
            </a:r>
            <a:r>
              <a:rPr lang="en-US" dirty="0" err="1" smtClean="0"/>
              <a:t>outras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b="1" i="1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Modo</a:t>
            </a:r>
            <a:r>
              <a:rPr lang="en-US" dirty="0" smtClean="0"/>
              <a:t> e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Falhas</a:t>
            </a:r>
            <a:endParaRPr lang="en-US" dirty="0" smtClean="0"/>
          </a:p>
          <a:p>
            <a:r>
              <a:rPr lang="en-US" dirty="0" err="1" smtClean="0"/>
              <a:t>Árvore</a:t>
            </a:r>
            <a:r>
              <a:rPr lang="en-US" dirty="0" smtClean="0"/>
              <a:t> de </a:t>
            </a:r>
            <a:r>
              <a:rPr lang="en-US" dirty="0" err="1" smtClean="0"/>
              <a:t>Falha</a:t>
            </a:r>
            <a:endParaRPr lang="en-US" dirty="0" smtClean="0"/>
          </a:p>
          <a:p>
            <a:r>
              <a:rPr lang="en-US" dirty="0" err="1" smtClean="0"/>
              <a:t>Árvore</a:t>
            </a:r>
            <a:r>
              <a:rPr lang="en-US" dirty="0" smtClean="0"/>
              <a:t> de </a:t>
            </a:r>
            <a:r>
              <a:rPr lang="en-US" dirty="0" err="1" smtClean="0"/>
              <a:t>Eventos</a:t>
            </a:r>
            <a:endParaRPr lang="en-US" dirty="0" smtClean="0"/>
          </a:p>
          <a:p>
            <a:r>
              <a:rPr lang="en-US" dirty="0" err="1" smtClean="0"/>
              <a:t>Causa</a:t>
            </a:r>
            <a:r>
              <a:rPr lang="en-US" dirty="0" smtClean="0"/>
              <a:t> e </a:t>
            </a:r>
            <a:r>
              <a:rPr lang="en-US" dirty="0" err="1" smtClean="0"/>
              <a:t>Efeito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Probabilistica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en-US" dirty="0" smtClean="0"/>
          </a:p>
          <a:p>
            <a:r>
              <a:rPr lang="en-US" dirty="0" err="1" smtClean="0"/>
              <a:t>Outras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Definição</a:t>
            </a:r>
            <a:r>
              <a:rPr lang="en-US" dirty="0" smtClean="0"/>
              <a:t> do </a:t>
            </a:r>
            <a:r>
              <a:rPr lang="en-US" b="1" dirty="0" err="1" smtClean="0"/>
              <a:t>escopo</a:t>
            </a:r>
            <a:r>
              <a:rPr lang="en-US" b="1" dirty="0" smtClean="0"/>
              <a:t> da </a:t>
            </a:r>
            <a:r>
              <a:rPr lang="en-US" b="1" dirty="0" err="1" smtClean="0"/>
              <a:t>análise</a:t>
            </a:r>
            <a:endParaRPr lang="en-US" b="1" dirty="0" smtClean="0"/>
          </a:p>
          <a:p>
            <a:r>
              <a:rPr lang="en-US" dirty="0" err="1" smtClean="0"/>
              <a:t>Identificação</a:t>
            </a:r>
            <a:r>
              <a:rPr lang="en-US" dirty="0" smtClean="0"/>
              <a:t> do </a:t>
            </a:r>
            <a:r>
              <a:rPr lang="en-US" dirty="0" err="1" smtClean="0"/>
              <a:t>intervalo</a:t>
            </a:r>
            <a:r>
              <a:rPr lang="en-US" dirty="0" smtClean="0"/>
              <a:t> de </a:t>
            </a:r>
            <a:r>
              <a:rPr lang="en-US" dirty="0" err="1" smtClean="0"/>
              <a:t>probabilidade</a:t>
            </a:r>
            <a:endParaRPr lang="en-US" dirty="0" smtClean="0"/>
          </a:p>
          <a:p>
            <a:r>
              <a:rPr lang="en-US" dirty="0" err="1" smtClean="0"/>
              <a:t>Definição</a:t>
            </a:r>
            <a:r>
              <a:rPr lang="en-US" dirty="0" smtClean="0"/>
              <a:t> das </a:t>
            </a:r>
            <a:r>
              <a:rPr lang="en-US" dirty="0" err="1" smtClean="0"/>
              <a:t>fases</a:t>
            </a:r>
            <a:r>
              <a:rPr lang="en-US" dirty="0" smtClean="0"/>
              <a:t> </a:t>
            </a:r>
            <a:r>
              <a:rPr lang="en-US" dirty="0" err="1" smtClean="0"/>
              <a:t>operacionais</a:t>
            </a:r>
            <a:endParaRPr lang="en-US" dirty="0" smtClean="0"/>
          </a:p>
          <a:p>
            <a:r>
              <a:rPr lang="en-US" dirty="0" err="1" smtClean="0"/>
              <a:t>Inclusão</a:t>
            </a:r>
            <a:r>
              <a:rPr lang="en-US" dirty="0" smtClean="0"/>
              <a:t> dos </a:t>
            </a:r>
            <a:r>
              <a:rPr lang="en-US" dirty="0" err="1" smtClean="0"/>
              <a:t>erros</a:t>
            </a:r>
            <a:r>
              <a:rPr lang="en-US" dirty="0" smtClean="0"/>
              <a:t> </a:t>
            </a:r>
            <a:r>
              <a:rPr lang="en-US" dirty="0" err="1" smtClean="0"/>
              <a:t>operacionais</a:t>
            </a:r>
            <a:endParaRPr lang="en-US" dirty="0" smtClean="0"/>
          </a:p>
          <a:p>
            <a:r>
              <a:rPr lang="en-US" dirty="0" err="1" smtClean="0"/>
              <a:t>Identificação</a:t>
            </a:r>
            <a:r>
              <a:rPr lang="en-US" dirty="0" smtClean="0"/>
              <a:t> das interfaces</a:t>
            </a:r>
          </a:p>
          <a:p>
            <a:r>
              <a:rPr lang="en-US" dirty="0" err="1" smtClean="0"/>
              <a:t>Inclusão</a:t>
            </a:r>
            <a:r>
              <a:rPr lang="en-US" dirty="0" smtClean="0"/>
              <a:t> dos sub-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en-US" dirty="0" err="1" smtClean="0"/>
              <a:t>Descrição</a:t>
            </a:r>
            <a:r>
              <a:rPr lang="en-US" dirty="0" smtClean="0"/>
              <a:t> da </a:t>
            </a:r>
            <a:r>
              <a:rPr lang="en-US" dirty="0" err="1" smtClean="0"/>
              <a:t>origem</a:t>
            </a:r>
            <a:r>
              <a:rPr lang="en-US" dirty="0" smtClean="0"/>
              <a:t>, </a:t>
            </a:r>
            <a:r>
              <a:rPr lang="en-US" dirty="0" err="1" smtClean="0"/>
              <a:t>mecanismo</a:t>
            </a:r>
            <a:r>
              <a:rPr lang="en-US" dirty="0" smtClean="0"/>
              <a:t> e </a:t>
            </a:r>
            <a:r>
              <a:rPr lang="en-US" dirty="0" err="1" smtClean="0"/>
              <a:t>efeito</a:t>
            </a:r>
            <a:endParaRPr lang="en-US" dirty="0" smtClean="0"/>
          </a:p>
          <a:p>
            <a:r>
              <a:rPr lang="en-US" dirty="0" err="1" smtClean="0"/>
              <a:t>Coerência</a:t>
            </a:r>
            <a:r>
              <a:rPr lang="en-US" dirty="0" smtClean="0"/>
              <a:t> da </a:t>
            </a:r>
            <a:r>
              <a:rPr lang="en-US" dirty="0" err="1" smtClean="0"/>
              <a:t>severidade</a:t>
            </a:r>
            <a:r>
              <a:rPr lang="en-US" dirty="0" smtClean="0"/>
              <a:t> e </a:t>
            </a:r>
            <a:r>
              <a:rPr lang="en-US" dirty="0" err="1" smtClean="0"/>
              <a:t>probabilidade</a:t>
            </a:r>
            <a:endParaRPr lang="en-US" dirty="0" smtClean="0"/>
          </a:p>
          <a:p>
            <a:r>
              <a:rPr lang="en-US" dirty="0" err="1" smtClean="0"/>
              <a:t>Consideração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r>
              <a:rPr lang="en-US" dirty="0" smtClean="0"/>
              <a:t> residual</a:t>
            </a:r>
          </a:p>
          <a:p>
            <a:r>
              <a:rPr lang="en-US" dirty="0" err="1" smtClean="0"/>
              <a:t>Inclusão</a:t>
            </a:r>
            <a:r>
              <a:rPr lang="en-US" dirty="0" smtClean="0"/>
              <a:t> de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perigos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mitigação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grpSp>
        <p:nvGrpSpPr>
          <p:cNvPr id="4" name="Group 72"/>
          <p:cNvGrpSpPr>
            <a:grpSpLocks noGrp="1"/>
          </p:cNvGrpSpPr>
          <p:nvPr/>
        </p:nvGrpSpPr>
        <p:grpSpPr bwMode="auto">
          <a:xfrm>
            <a:off x="457200" y="1285875"/>
            <a:ext cx="8229600" cy="4840288"/>
            <a:chOff x="428625" y="1428750"/>
            <a:chExt cx="8389941" cy="485869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Rectangle 80"/>
            <p:cNvSpPr/>
            <p:nvPr/>
          </p:nvSpPr>
          <p:spPr bwMode="auto">
            <a:xfrm>
              <a:off x="428625" y="1428750"/>
              <a:ext cx="8286752" cy="48570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_tradnl" sz="1800" dirty="0"/>
            </a:p>
          </p:txBody>
        </p:sp>
        <p:grpSp>
          <p:nvGrpSpPr>
            <p:cNvPr id="6" name="Group 69"/>
            <p:cNvGrpSpPr>
              <a:grpSpLocks/>
            </p:cNvGrpSpPr>
            <p:nvPr/>
          </p:nvGrpSpPr>
          <p:grpSpPr bwMode="auto">
            <a:xfrm>
              <a:off x="439738" y="1428754"/>
              <a:ext cx="8378828" cy="4858692"/>
              <a:chOff x="439708" y="1428736"/>
              <a:chExt cx="8378198" cy="4858692"/>
            </a:xfrm>
            <a:grpFill/>
          </p:grpSpPr>
          <p:cxnSp>
            <p:nvCxnSpPr>
              <p:cNvPr id="7" name="Straight Connector 82"/>
              <p:cNvCxnSpPr/>
              <p:nvPr/>
            </p:nvCxnSpPr>
            <p:spPr bwMode="auto">
              <a:xfrm flipV="1">
                <a:off x="2296944" y="1909685"/>
                <a:ext cx="6428894" cy="1904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83"/>
              <p:cNvCxnSpPr/>
              <p:nvPr/>
            </p:nvCxnSpPr>
            <p:spPr bwMode="auto">
              <a:xfrm>
                <a:off x="439708" y="2816027"/>
                <a:ext cx="8286130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4"/>
              <p:cNvCxnSpPr/>
              <p:nvPr/>
            </p:nvCxnSpPr>
            <p:spPr bwMode="auto">
              <a:xfrm>
                <a:off x="439708" y="3509672"/>
                <a:ext cx="8286130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5"/>
              <p:cNvCxnSpPr/>
              <p:nvPr/>
            </p:nvCxnSpPr>
            <p:spPr bwMode="auto">
              <a:xfrm>
                <a:off x="439708" y="4204905"/>
                <a:ext cx="8286130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6"/>
              <p:cNvCxnSpPr/>
              <p:nvPr/>
            </p:nvCxnSpPr>
            <p:spPr bwMode="auto">
              <a:xfrm>
                <a:off x="439708" y="4898550"/>
                <a:ext cx="8286130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87"/>
              <p:cNvCxnSpPr/>
              <p:nvPr/>
            </p:nvCxnSpPr>
            <p:spPr bwMode="auto">
              <a:xfrm>
                <a:off x="439708" y="5592195"/>
                <a:ext cx="8286130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3"/>
              <p:cNvCxnSpPr/>
              <p:nvPr/>
            </p:nvCxnSpPr>
            <p:spPr bwMode="auto">
              <a:xfrm>
                <a:off x="439708" y="1428736"/>
                <a:ext cx="8286130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89"/>
              <p:cNvCxnSpPr/>
              <p:nvPr/>
            </p:nvCxnSpPr>
            <p:spPr bwMode="auto">
              <a:xfrm>
                <a:off x="442883" y="6285840"/>
                <a:ext cx="8286130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90"/>
              <p:cNvCxnSpPr/>
              <p:nvPr/>
            </p:nvCxnSpPr>
            <p:spPr bwMode="auto">
              <a:xfrm rot="5400000">
                <a:off x="-1987256" y="3857288"/>
                <a:ext cx="4855516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91"/>
              <p:cNvCxnSpPr/>
              <p:nvPr/>
            </p:nvCxnSpPr>
            <p:spPr bwMode="auto">
              <a:xfrm rot="5400000">
                <a:off x="-114940" y="3856494"/>
                <a:ext cx="4857104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92"/>
              <p:cNvCxnSpPr/>
              <p:nvPr/>
            </p:nvCxnSpPr>
            <p:spPr bwMode="auto">
              <a:xfrm rot="5400000">
                <a:off x="6299667" y="3856494"/>
                <a:ext cx="4857104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93"/>
              <p:cNvCxnSpPr/>
              <p:nvPr/>
            </p:nvCxnSpPr>
            <p:spPr bwMode="auto">
              <a:xfrm rot="5400000">
                <a:off x="1539096" y="4107286"/>
                <a:ext cx="4355521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94"/>
              <p:cNvCxnSpPr/>
              <p:nvPr/>
            </p:nvCxnSpPr>
            <p:spPr bwMode="auto">
              <a:xfrm rot="5400000">
                <a:off x="2741537" y="4106493"/>
                <a:ext cx="4357108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95"/>
              <p:cNvCxnSpPr/>
              <p:nvPr/>
            </p:nvCxnSpPr>
            <p:spPr bwMode="auto">
              <a:xfrm rot="5400000">
                <a:off x="3998743" y="4106493"/>
                <a:ext cx="4357108" cy="1587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96"/>
              <p:cNvCxnSpPr/>
              <p:nvPr/>
            </p:nvCxnSpPr>
            <p:spPr bwMode="auto">
              <a:xfrm rot="5400000">
                <a:off x="5228963" y="4106493"/>
                <a:ext cx="4357108" cy="1588"/>
              </a:xfrm>
              <a:prstGeom prst="line">
                <a:avLst/>
              </a:prstGeom>
              <a:grpFill/>
              <a:ln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2"/>
              <p:cNvSpPr txBox="1">
                <a:spLocks noChangeArrowheads="1"/>
              </p:cNvSpPr>
              <p:nvPr/>
            </p:nvSpPr>
            <p:spPr bwMode="auto">
              <a:xfrm>
                <a:off x="2357248" y="1500186"/>
                <a:ext cx="6357505" cy="369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pt-BR" sz="18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Severidade</a:t>
                </a:r>
                <a:r>
                  <a:rPr lang="es-ES_tradnl" sz="18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 do risco</a:t>
                </a:r>
              </a:p>
            </p:txBody>
          </p:sp>
          <p:sp>
            <p:nvSpPr>
              <p:cNvPr id="23" name="TextBox 23"/>
              <p:cNvSpPr txBox="1">
                <a:spLocks noChangeArrowheads="1"/>
              </p:cNvSpPr>
              <p:nvPr/>
            </p:nvSpPr>
            <p:spPr bwMode="auto">
              <a:xfrm>
                <a:off x="485649" y="1785938"/>
                <a:ext cx="1785938" cy="64632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pt-BR" sz="18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Probabilidade</a:t>
                </a:r>
              </a:p>
              <a:p>
                <a:pPr algn="ctr" eaLnBrk="1" hangingPunct="1">
                  <a:defRPr/>
                </a:pPr>
                <a:r>
                  <a:rPr lang="es-ES_tradnl" sz="18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do risco</a:t>
                </a:r>
              </a:p>
            </p:txBody>
          </p: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2234013" y="2068503"/>
                <a:ext cx="1571625" cy="338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s-ES_tradnl" sz="16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Catastrófico</a:t>
                </a:r>
                <a:endParaRPr lang="es-ES_tradnl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5" name="TextBox 34"/>
              <p:cNvSpPr txBox="1">
                <a:spLocks noChangeArrowheads="1"/>
              </p:cNvSpPr>
              <p:nvPr/>
            </p:nvSpPr>
            <p:spPr bwMode="auto">
              <a:xfrm>
                <a:off x="2849949" y="2359223"/>
                <a:ext cx="407481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26" name="TextBox 26"/>
              <p:cNvSpPr txBox="1">
                <a:spLocks noChangeArrowheads="1"/>
              </p:cNvSpPr>
              <p:nvPr/>
            </p:nvSpPr>
            <p:spPr bwMode="auto">
              <a:xfrm>
                <a:off x="4857391" y="2068503"/>
                <a:ext cx="1428653" cy="338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s-ES_tradnl" sz="16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Significativo</a:t>
                </a:r>
                <a:endParaRPr lang="es-ES_tradnl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7" name="TextBox 36"/>
              <p:cNvSpPr txBox="1">
                <a:spLocks noChangeArrowheads="1"/>
              </p:cNvSpPr>
              <p:nvPr/>
            </p:nvSpPr>
            <p:spPr bwMode="auto">
              <a:xfrm>
                <a:off x="5318791" y="2359223"/>
                <a:ext cx="407481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6195360" y="2068503"/>
                <a:ext cx="1214438" cy="338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pt-BR" sz="16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Pequeno</a:t>
                </a:r>
                <a:endParaRPr lang="pt-BR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9" name="TextBox 37"/>
              <p:cNvSpPr txBox="1">
                <a:spLocks noChangeArrowheads="1"/>
              </p:cNvSpPr>
              <p:nvPr/>
            </p:nvSpPr>
            <p:spPr bwMode="auto">
              <a:xfrm>
                <a:off x="6598838" y="2359223"/>
                <a:ext cx="407481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</a:t>
                </a:r>
              </a:p>
            </p:txBody>
          </p:sp>
          <p:sp>
            <p:nvSpPr>
              <p:cNvPr id="30" name="TextBox 28"/>
              <p:cNvSpPr txBox="1">
                <a:spLocks noChangeArrowheads="1"/>
              </p:cNvSpPr>
              <p:nvPr/>
            </p:nvSpPr>
            <p:spPr bwMode="auto">
              <a:xfrm>
                <a:off x="7306738" y="2068503"/>
                <a:ext cx="1511168" cy="338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s-ES_tradnl" sz="16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Insignificante</a:t>
                </a:r>
                <a:endParaRPr lang="es-ES_tradnl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" name="TextBox 39"/>
              <p:cNvSpPr txBox="1">
                <a:spLocks noChangeArrowheads="1"/>
              </p:cNvSpPr>
              <p:nvPr/>
            </p:nvSpPr>
            <p:spPr bwMode="auto">
              <a:xfrm>
                <a:off x="7840880" y="2359223"/>
                <a:ext cx="389847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</a:t>
                </a:r>
              </a:p>
            </p:txBody>
          </p:sp>
          <p:sp>
            <p:nvSpPr>
              <p:cNvPr id="32" name="TextBox 25"/>
              <p:cNvSpPr txBox="1">
                <a:spLocks noChangeArrowheads="1"/>
              </p:cNvSpPr>
              <p:nvPr/>
            </p:nvSpPr>
            <p:spPr bwMode="auto">
              <a:xfrm>
                <a:off x="3602970" y="2068503"/>
                <a:ext cx="1428750" cy="338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s-ES_tradnl" sz="1600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Times New Roman" pitchFamily="18" charset="0"/>
                  </a:rPr>
                  <a:t>Crítico</a:t>
                </a:r>
                <a:endParaRPr lang="es-ES_tradnl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" name="TextBox 35"/>
              <p:cNvSpPr txBox="1">
                <a:spLocks noChangeArrowheads="1"/>
              </p:cNvSpPr>
              <p:nvPr/>
            </p:nvSpPr>
            <p:spPr bwMode="auto">
              <a:xfrm>
                <a:off x="4164400" y="2359223"/>
                <a:ext cx="407481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34" name="TextBox 40"/>
              <p:cNvSpPr txBox="1">
                <a:spLocks noChangeArrowheads="1"/>
              </p:cNvSpPr>
              <p:nvPr/>
            </p:nvSpPr>
            <p:spPr bwMode="auto">
              <a:xfrm>
                <a:off x="4164400" y="2359223"/>
                <a:ext cx="407481" cy="4616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b="1" dirty="0">
                    <a:solidFill>
                      <a:srgbClr val="000099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</a:t>
                </a:r>
              </a:p>
            </p:txBody>
          </p:sp>
          <p:grpSp>
            <p:nvGrpSpPr>
              <p:cNvPr id="35" name="Group 81"/>
              <p:cNvGrpSpPr>
                <a:grpSpLocks/>
              </p:cNvGrpSpPr>
              <p:nvPr/>
            </p:nvGrpSpPr>
            <p:grpSpPr bwMode="auto">
              <a:xfrm>
                <a:off x="499999" y="2928943"/>
                <a:ext cx="1785816" cy="3285470"/>
                <a:chOff x="418082" y="2928934"/>
                <a:chExt cx="1785829" cy="3285489"/>
              </a:xfrm>
              <a:grpFill/>
            </p:grpSpPr>
            <p:sp>
              <p:nvSpPr>
                <p:cNvPr id="61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18082" y="2990489"/>
                  <a:ext cx="1785828" cy="33855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pt-BR" sz="1600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Freqüente</a:t>
                  </a:r>
                  <a:r>
                    <a:rPr lang="es-ES_tradnl" sz="1600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 </a:t>
                  </a:r>
                  <a:endParaRPr lang="es-ES_tradnl" sz="1600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2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1847723" y="2928934"/>
                  <a:ext cx="356188" cy="46166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s-ES_tradnl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Arial" pitchFamily="34" charset="0"/>
                    </a:rPr>
                    <a:t>5</a:t>
                  </a:r>
                </a:p>
              </p:txBody>
            </p:sp>
            <p:sp>
              <p:nvSpPr>
                <p:cNvPr id="63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442883" y="3704869"/>
                  <a:ext cx="1761028" cy="33855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s-ES_tradnl" sz="1600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Ocasional</a:t>
                  </a:r>
                  <a:endParaRPr lang="es-ES_tradnl" sz="1600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4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846746" y="3643314"/>
                  <a:ext cx="356188" cy="46166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s-ES_tradnl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Arial" pitchFamily="34" charset="0"/>
                    </a:rPr>
                    <a:t>4</a:t>
                  </a:r>
                </a:p>
              </p:txBody>
            </p:sp>
            <p:sp>
              <p:nvSpPr>
                <p:cNvPr id="65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42884" y="4386212"/>
                  <a:ext cx="1571636" cy="33855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s-ES_tradnl" sz="1600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Remoto</a:t>
                  </a:r>
                  <a:endParaRPr lang="es-ES_tradnl" sz="1600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6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1847723" y="4324657"/>
                  <a:ext cx="356188" cy="46166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s-ES_tradnl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Arial" pitchFamily="34" charset="0"/>
                    </a:rPr>
                    <a:t>3</a:t>
                  </a:r>
                </a:p>
              </p:txBody>
            </p:sp>
            <p:sp>
              <p:nvSpPr>
                <p:cNvPr id="67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442883" y="5100592"/>
                  <a:ext cx="1761028" cy="33855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pt-BR" sz="1600" b="1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Improvável</a:t>
                  </a:r>
                  <a:endParaRPr lang="pt-BR" sz="160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8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847723" y="5039037"/>
                  <a:ext cx="356188" cy="46166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s-ES_tradnl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69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18083" y="5711786"/>
                  <a:ext cx="1714396" cy="5026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lnSpc>
                      <a:spcPts val="1600"/>
                    </a:lnSpc>
                    <a:defRPr/>
                  </a:pPr>
                  <a:r>
                    <a:rPr lang="pt-BR" sz="1600" b="1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Times New Roman" pitchFamily="18" charset="0"/>
                    </a:rPr>
                    <a:t>Muito improvável</a:t>
                  </a:r>
                  <a:endParaRPr lang="pt-BR" sz="160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0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47723" y="5705132"/>
                  <a:ext cx="356188" cy="46166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s-ES_tradnl" b="1" dirty="0">
                      <a:solidFill>
                        <a:srgbClr val="000099"/>
                      </a:solidFill>
                      <a:latin typeface="Arial" pitchFamily="34" charset="0"/>
                      <a:ea typeface="+mn-ea"/>
                      <a:cs typeface="Arial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TextBox 51"/>
              <p:cNvSpPr txBox="1">
                <a:spLocks noChangeArrowheads="1"/>
              </p:cNvSpPr>
              <p:nvPr/>
            </p:nvSpPr>
            <p:spPr bwMode="auto">
              <a:xfrm>
                <a:off x="2760794" y="2914650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5A</a:t>
                </a:r>
              </a:p>
            </p:txBody>
          </p:sp>
          <p:sp>
            <p:nvSpPr>
              <p:cNvPr id="37" name="TextBox 57"/>
              <p:cNvSpPr txBox="1">
                <a:spLocks noChangeArrowheads="1"/>
              </p:cNvSpPr>
              <p:nvPr/>
            </p:nvSpPr>
            <p:spPr bwMode="auto">
              <a:xfrm>
                <a:off x="4030596" y="2914650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5B</a:t>
                </a:r>
              </a:p>
            </p:txBody>
          </p:sp>
          <p:sp>
            <p:nvSpPr>
              <p:cNvPr id="38" name="TextBox 58"/>
              <p:cNvSpPr txBox="1">
                <a:spLocks noChangeArrowheads="1"/>
              </p:cNvSpPr>
              <p:nvPr/>
            </p:nvSpPr>
            <p:spPr bwMode="auto">
              <a:xfrm>
                <a:off x="5231812" y="291465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5C</a:t>
                </a:r>
              </a:p>
            </p:txBody>
          </p:sp>
          <p:sp>
            <p:nvSpPr>
              <p:cNvPr id="39" name="TextBox 59"/>
              <p:cNvSpPr txBox="1">
                <a:spLocks noChangeArrowheads="1"/>
              </p:cNvSpPr>
              <p:nvPr/>
            </p:nvSpPr>
            <p:spPr bwMode="auto">
              <a:xfrm>
                <a:off x="6483823" y="291465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5D</a:t>
                </a:r>
              </a:p>
            </p:txBody>
          </p:sp>
          <p:sp>
            <p:nvSpPr>
              <p:cNvPr id="40" name="TextBox 60"/>
              <p:cNvSpPr txBox="1">
                <a:spLocks noChangeArrowheads="1"/>
              </p:cNvSpPr>
              <p:nvPr/>
            </p:nvSpPr>
            <p:spPr bwMode="auto">
              <a:xfrm>
                <a:off x="7776210" y="291465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5E</a:t>
                </a:r>
              </a:p>
            </p:txBody>
          </p:sp>
          <p:sp>
            <p:nvSpPr>
              <p:cNvPr id="41" name="TextBox 61"/>
              <p:cNvSpPr txBox="1">
                <a:spLocks noChangeArrowheads="1"/>
              </p:cNvSpPr>
              <p:nvPr/>
            </p:nvSpPr>
            <p:spPr bwMode="auto">
              <a:xfrm>
                <a:off x="2760794" y="3586163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4A</a:t>
                </a:r>
              </a:p>
            </p:txBody>
          </p:sp>
          <p:sp>
            <p:nvSpPr>
              <p:cNvPr id="42" name="TextBox 62"/>
              <p:cNvSpPr txBox="1">
                <a:spLocks noChangeArrowheads="1"/>
              </p:cNvSpPr>
              <p:nvPr/>
            </p:nvSpPr>
            <p:spPr bwMode="auto">
              <a:xfrm>
                <a:off x="4030596" y="3586163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4B</a:t>
                </a:r>
              </a:p>
            </p:txBody>
          </p:sp>
          <p:sp>
            <p:nvSpPr>
              <p:cNvPr id="43" name="TextBox 63"/>
              <p:cNvSpPr txBox="1">
                <a:spLocks noChangeArrowheads="1"/>
              </p:cNvSpPr>
              <p:nvPr/>
            </p:nvSpPr>
            <p:spPr bwMode="auto">
              <a:xfrm>
                <a:off x="5231812" y="3586164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4C</a:t>
                </a:r>
              </a:p>
            </p:txBody>
          </p:sp>
          <p:sp>
            <p:nvSpPr>
              <p:cNvPr id="44" name="TextBox 64"/>
              <p:cNvSpPr txBox="1">
                <a:spLocks noChangeArrowheads="1"/>
              </p:cNvSpPr>
              <p:nvPr/>
            </p:nvSpPr>
            <p:spPr bwMode="auto">
              <a:xfrm>
                <a:off x="6483823" y="3586164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4D</a:t>
                </a:r>
              </a:p>
            </p:txBody>
          </p:sp>
          <p:sp>
            <p:nvSpPr>
              <p:cNvPr id="45" name="TextBox 65"/>
              <p:cNvSpPr txBox="1">
                <a:spLocks noChangeArrowheads="1"/>
              </p:cNvSpPr>
              <p:nvPr/>
            </p:nvSpPr>
            <p:spPr bwMode="auto">
              <a:xfrm>
                <a:off x="7786629" y="3586164"/>
                <a:ext cx="623885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4E</a:t>
                </a:r>
              </a:p>
            </p:txBody>
          </p:sp>
          <p:sp>
            <p:nvSpPr>
              <p:cNvPr id="46" name="TextBox 66"/>
              <p:cNvSpPr txBox="1">
                <a:spLocks noChangeArrowheads="1"/>
              </p:cNvSpPr>
              <p:nvPr/>
            </p:nvSpPr>
            <p:spPr bwMode="auto">
              <a:xfrm>
                <a:off x="2760794" y="4286250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3A</a:t>
                </a:r>
              </a:p>
            </p:txBody>
          </p:sp>
          <p:sp>
            <p:nvSpPr>
              <p:cNvPr id="47" name="TextBox 67"/>
              <p:cNvSpPr txBox="1">
                <a:spLocks noChangeArrowheads="1"/>
              </p:cNvSpPr>
              <p:nvPr/>
            </p:nvSpPr>
            <p:spPr bwMode="auto">
              <a:xfrm>
                <a:off x="4030596" y="4286250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3B</a:t>
                </a:r>
              </a:p>
            </p:txBody>
          </p:sp>
          <p:sp>
            <p:nvSpPr>
              <p:cNvPr id="48" name="TextBox 68"/>
              <p:cNvSpPr txBox="1">
                <a:spLocks noChangeArrowheads="1"/>
              </p:cNvSpPr>
              <p:nvPr/>
            </p:nvSpPr>
            <p:spPr bwMode="auto">
              <a:xfrm>
                <a:off x="5231812" y="428625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3C</a:t>
                </a:r>
              </a:p>
            </p:txBody>
          </p:sp>
          <p:sp>
            <p:nvSpPr>
              <p:cNvPr id="49" name="TextBox 69"/>
              <p:cNvSpPr txBox="1">
                <a:spLocks noChangeArrowheads="1"/>
              </p:cNvSpPr>
              <p:nvPr/>
            </p:nvSpPr>
            <p:spPr bwMode="auto">
              <a:xfrm>
                <a:off x="6483823" y="428625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3D</a:t>
                </a:r>
              </a:p>
            </p:txBody>
          </p:sp>
          <p:sp>
            <p:nvSpPr>
              <p:cNvPr id="50" name="TextBox 70"/>
              <p:cNvSpPr txBox="1">
                <a:spLocks noChangeArrowheads="1"/>
              </p:cNvSpPr>
              <p:nvPr/>
            </p:nvSpPr>
            <p:spPr bwMode="auto">
              <a:xfrm>
                <a:off x="7786629" y="4286251"/>
                <a:ext cx="623885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3E</a:t>
                </a:r>
              </a:p>
            </p:txBody>
          </p:sp>
          <p:sp>
            <p:nvSpPr>
              <p:cNvPr id="51" name="TextBox 71"/>
              <p:cNvSpPr txBox="1">
                <a:spLocks noChangeArrowheads="1"/>
              </p:cNvSpPr>
              <p:nvPr/>
            </p:nvSpPr>
            <p:spPr bwMode="auto">
              <a:xfrm>
                <a:off x="2760794" y="497747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2A</a:t>
                </a:r>
              </a:p>
            </p:txBody>
          </p:sp>
          <p:sp>
            <p:nvSpPr>
              <p:cNvPr id="52" name="TextBox 72"/>
              <p:cNvSpPr txBox="1">
                <a:spLocks noChangeArrowheads="1"/>
              </p:cNvSpPr>
              <p:nvPr/>
            </p:nvSpPr>
            <p:spPr bwMode="auto">
              <a:xfrm>
                <a:off x="4030596" y="4977471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2B</a:t>
                </a:r>
              </a:p>
            </p:txBody>
          </p:sp>
          <p:sp>
            <p:nvSpPr>
              <p:cNvPr id="53" name="TextBox 73"/>
              <p:cNvSpPr txBox="1">
                <a:spLocks noChangeArrowheads="1"/>
              </p:cNvSpPr>
              <p:nvPr/>
            </p:nvSpPr>
            <p:spPr bwMode="auto">
              <a:xfrm>
                <a:off x="5231812" y="4977472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2C</a:t>
                </a:r>
              </a:p>
            </p:txBody>
          </p:sp>
          <p:sp>
            <p:nvSpPr>
              <p:cNvPr id="54" name="TextBox 74"/>
              <p:cNvSpPr txBox="1">
                <a:spLocks noChangeArrowheads="1"/>
              </p:cNvSpPr>
              <p:nvPr/>
            </p:nvSpPr>
            <p:spPr bwMode="auto">
              <a:xfrm>
                <a:off x="6483823" y="4977472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2D</a:t>
                </a:r>
              </a:p>
            </p:txBody>
          </p:sp>
          <p:sp>
            <p:nvSpPr>
              <p:cNvPr id="55" name="TextBox 75"/>
              <p:cNvSpPr txBox="1">
                <a:spLocks noChangeArrowheads="1"/>
              </p:cNvSpPr>
              <p:nvPr/>
            </p:nvSpPr>
            <p:spPr bwMode="auto">
              <a:xfrm>
                <a:off x="7786629" y="4977472"/>
                <a:ext cx="623885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2E</a:t>
                </a:r>
              </a:p>
            </p:txBody>
          </p:sp>
          <p:sp>
            <p:nvSpPr>
              <p:cNvPr id="56" name="TextBox 76"/>
              <p:cNvSpPr txBox="1">
                <a:spLocks noChangeArrowheads="1"/>
              </p:cNvSpPr>
              <p:nvPr/>
            </p:nvSpPr>
            <p:spPr bwMode="auto">
              <a:xfrm>
                <a:off x="2760794" y="5663272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1A</a:t>
                </a:r>
              </a:p>
            </p:txBody>
          </p:sp>
          <p:sp>
            <p:nvSpPr>
              <p:cNvPr id="57" name="TextBox 77"/>
              <p:cNvSpPr txBox="1">
                <a:spLocks noChangeArrowheads="1"/>
              </p:cNvSpPr>
              <p:nvPr/>
            </p:nvSpPr>
            <p:spPr bwMode="auto">
              <a:xfrm>
                <a:off x="4030596" y="5663272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1B</a:t>
                </a:r>
              </a:p>
            </p:txBody>
          </p:sp>
          <p:sp>
            <p:nvSpPr>
              <p:cNvPr id="58" name="TextBox 78"/>
              <p:cNvSpPr txBox="1">
                <a:spLocks noChangeArrowheads="1"/>
              </p:cNvSpPr>
              <p:nvPr/>
            </p:nvSpPr>
            <p:spPr bwMode="auto">
              <a:xfrm>
                <a:off x="5231812" y="5663273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1C</a:t>
                </a:r>
              </a:p>
            </p:txBody>
          </p:sp>
          <p:sp>
            <p:nvSpPr>
              <p:cNvPr id="59" name="TextBox 79"/>
              <p:cNvSpPr txBox="1">
                <a:spLocks noChangeArrowheads="1"/>
              </p:cNvSpPr>
              <p:nvPr/>
            </p:nvSpPr>
            <p:spPr bwMode="auto">
              <a:xfrm>
                <a:off x="6483823" y="5663273"/>
                <a:ext cx="644724" cy="5232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1D</a:t>
                </a:r>
              </a:p>
            </p:txBody>
          </p:sp>
          <p:sp>
            <p:nvSpPr>
              <p:cNvPr id="60" name="TextBox 80"/>
              <p:cNvSpPr txBox="1">
                <a:spLocks noChangeArrowheads="1"/>
              </p:cNvSpPr>
              <p:nvPr/>
            </p:nvSpPr>
            <p:spPr bwMode="auto">
              <a:xfrm>
                <a:off x="7786629" y="5663273"/>
                <a:ext cx="623842" cy="52314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s-ES_tradnl" sz="2800" b="1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+mn-ea"/>
                    <a:cs typeface="Arial" pitchFamily="34" charset="0"/>
                  </a:rPr>
                  <a:t>1E</a:t>
                </a:r>
              </a:p>
            </p:txBody>
          </p:sp>
        </p:grpSp>
      </p:grpSp>
      <p:sp>
        <p:nvSpPr>
          <p:cNvPr id="71" name="Espaço Reservado para Número de Slide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72" name="Espaço Reservado para Rodapé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Comportamento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7301" y="1000108"/>
            <a:ext cx="6321826" cy="512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aceitável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 (ALARP)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19</a:t>
            </a:fld>
            <a:endParaRPr lang="pt-BR"/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006600" y="1428769"/>
            <a:ext cx="4398963" cy="1428749"/>
            <a:chOff x="2143108" y="1571612"/>
            <a:chExt cx="4398662" cy="142876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" name="Trapezoid 38"/>
            <p:cNvSpPr/>
            <p:nvPr/>
          </p:nvSpPr>
          <p:spPr>
            <a:xfrm flipV="1">
              <a:off x="2143108" y="1571612"/>
              <a:ext cx="4398662" cy="1428760"/>
            </a:xfrm>
            <a:prstGeom prst="trapezoid">
              <a:avLst>
                <a:gd name="adj" fmla="val 47338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sz="1800" b="1">
                <a:latin typeface="Arial Narrow" pitchFamily="34" charset="0"/>
              </a:endParaRPr>
            </a:p>
          </p:txBody>
        </p:sp>
        <p:sp>
          <p:nvSpPr>
            <p:cNvPr id="8" name="TextBox 44"/>
            <p:cNvSpPr txBox="1">
              <a:spLocks noChangeArrowheads="1"/>
            </p:cNvSpPr>
            <p:nvPr/>
          </p:nvSpPr>
          <p:spPr bwMode="auto">
            <a:xfrm>
              <a:off x="3286116" y="2071677"/>
              <a:ext cx="2237960" cy="4001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2000" b="1" dirty="0">
                  <a:solidFill>
                    <a:srgbClr val="000099"/>
                  </a:solidFill>
                  <a:latin typeface="Arial Narrow" pitchFamily="34" charset="0"/>
                  <a:ea typeface="+mn-ea"/>
                  <a:cs typeface="Arial" pitchFamily="34" charset="0"/>
                </a:rPr>
                <a:t>Região não tolerável</a:t>
              </a: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627313" y="2838469"/>
            <a:ext cx="3157537" cy="2090737"/>
            <a:chOff x="2763564" y="2980300"/>
            <a:chExt cx="3157382" cy="2092277"/>
          </a:xfrm>
        </p:grpSpPr>
        <p:grpSp>
          <p:nvGrpSpPr>
            <p:cNvPr id="10" name="Trapezoid 41"/>
            <p:cNvGrpSpPr>
              <a:grpSpLocks/>
            </p:cNvGrpSpPr>
            <p:nvPr/>
          </p:nvGrpSpPr>
          <p:grpSpPr bwMode="auto">
            <a:xfrm>
              <a:off x="2763564" y="2980300"/>
              <a:ext cx="3157382" cy="2092277"/>
              <a:chOff x="2627376" y="2980944"/>
              <a:chExt cx="3157728" cy="2090928"/>
            </a:xfrm>
          </p:grpSpPr>
          <p:pic>
            <p:nvPicPr>
              <p:cNvPr id="12" name="Trapezoid 41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627376" y="2980944"/>
                <a:ext cx="3157728" cy="2090928"/>
              </a:xfrm>
              <a:prstGeom prst="rect">
                <a:avLst/>
              </a:prstGeom>
              <a:noFill/>
            </p:spPr>
          </p:pic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 rot="10800000">
                <a:off x="3312045" y="3017838"/>
                <a:ext cx="1796011" cy="1566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lIns="91428" tIns="45714" rIns="91428" bIns="45714" anchor="ctr"/>
              <a:lstStyle/>
              <a:p>
                <a:pPr algn="ctr" eaLnBrk="1" hangingPunct="1"/>
                <a:endParaRPr lang="pt-BR" sz="1800" b="1">
                  <a:solidFill>
                    <a:srgbClr val="FFFFFF"/>
                  </a:solidFill>
                  <a:latin typeface="Arial Narrow" pitchFamily="34" charset="0"/>
                  <a:cs typeface="Arial" charset="0"/>
                </a:endParaRPr>
              </a:p>
            </p:txBody>
          </p:sp>
        </p:grpSp>
        <p:sp>
          <p:nvSpPr>
            <p:cNvPr id="11" name="TextBox 45"/>
            <p:cNvSpPr txBox="1">
              <a:spLocks noChangeArrowheads="1"/>
            </p:cNvSpPr>
            <p:nvPr/>
          </p:nvSpPr>
          <p:spPr bwMode="auto">
            <a:xfrm>
              <a:off x="3442876" y="3857547"/>
              <a:ext cx="1847648" cy="397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8" tIns="45714" rIns="91428" bIns="45714">
              <a:spAutoFit/>
            </a:bodyPr>
            <a:lstStyle/>
            <a:p>
              <a:pPr eaLnBrk="1" hangingPunct="1"/>
              <a:r>
                <a:rPr lang="pt-BR" sz="2000" b="1">
                  <a:solidFill>
                    <a:srgbClr val="000099"/>
                  </a:solidFill>
                  <a:latin typeface="Arial Narrow" pitchFamily="34" charset="0"/>
                  <a:cs typeface="Arial" charset="0"/>
                </a:rPr>
                <a:t>Região tolerável </a:t>
              </a:r>
            </a:p>
          </p:txBody>
        </p:sp>
      </p:grpSp>
      <p:sp>
        <p:nvSpPr>
          <p:cNvPr id="14" name="TextBox 46"/>
          <p:cNvSpPr txBox="1">
            <a:spLocks noChangeArrowheads="1"/>
          </p:cNvSpPr>
          <p:nvPr/>
        </p:nvSpPr>
        <p:spPr bwMode="auto">
          <a:xfrm>
            <a:off x="6527800" y="1812944"/>
            <a:ext cx="1833563" cy="9239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pPr algn="ctr" eaLnBrk="1" hangingPunct="1">
              <a:defRPr/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O risco é</a:t>
            </a:r>
          </a:p>
          <a:p>
            <a:pPr algn="ctr" eaLnBrk="1" hangingPunct="1">
              <a:defRPr/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inaceitável a qualquer nível</a:t>
            </a:r>
          </a:p>
        </p:txBody>
      </p:sp>
      <p:sp>
        <p:nvSpPr>
          <p:cNvPr id="15" name="TextBox 47"/>
          <p:cNvSpPr txBox="1">
            <a:spLocks noChangeArrowheads="1"/>
          </p:cNvSpPr>
          <p:nvPr/>
        </p:nvSpPr>
        <p:spPr bwMode="auto">
          <a:xfrm>
            <a:off x="6500813" y="3005156"/>
            <a:ext cx="1884362" cy="17494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pPr algn="ctr" eaLnBrk="1" hangingPunct="1">
              <a:defRPr/>
            </a:pPr>
            <a:r>
              <a:rPr lang="pt-BR" sz="1800" b="1" dirty="0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O risco é aceitável baseado na mitigação.</a:t>
            </a:r>
          </a:p>
          <a:p>
            <a:pPr algn="ctr" eaLnBrk="1" hangingPunct="1">
              <a:defRPr/>
            </a:pPr>
            <a:r>
              <a:rPr lang="pt-BR" sz="1800" b="1" dirty="0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É necessário uma </a:t>
            </a:r>
          </a:p>
          <a:p>
            <a:pPr algn="ctr" eaLnBrk="1" hangingPunct="1">
              <a:defRPr/>
            </a:pPr>
            <a:r>
              <a:rPr lang="pt-BR" sz="1800" b="1" i="1" dirty="0">
                <a:solidFill>
                  <a:srgbClr val="A80000"/>
                </a:solidFill>
                <a:latin typeface="Arial Narrow" pitchFamily="34" charset="0"/>
                <a:ea typeface="+mn-ea"/>
                <a:cs typeface="Arial" charset="0"/>
              </a:rPr>
              <a:t>análise de </a:t>
            </a:r>
          </a:p>
          <a:p>
            <a:pPr algn="ctr" eaLnBrk="1" hangingPunct="1">
              <a:defRPr/>
            </a:pPr>
            <a:r>
              <a:rPr lang="pt-BR" sz="1800" b="1" i="1" dirty="0">
                <a:solidFill>
                  <a:srgbClr val="A80000"/>
                </a:solidFill>
                <a:latin typeface="Arial Narrow" pitchFamily="34" charset="0"/>
                <a:ea typeface="+mn-ea"/>
                <a:cs typeface="Arial" charset="0"/>
              </a:rPr>
              <a:t>custo/benefício.</a:t>
            </a:r>
          </a:p>
        </p:txBody>
      </p:sp>
      <p:sp>
        <p:nvSpPr>
          <p:cNvPr id="16" name="TextBox 48"/>
          <p:cNvSpPr txBox="1">
            <a:spLocks noChangeArrowheads="1"/>
          </p:cNvSpPr>
          <p:nvPr/>
        </p:nvSpPr>
        <p:spPr bwMode="auto">
          <a:xfrm>
            <a:off x="6467475" y="5014931"/>
            <a:ext cx="1947863" cy="9239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pPr algn="ctr" eaLnBrk="1" hangingPunct="1">
              <a:defRPr/>
            </a:pPr>
            <a:r>
              <a:rPr lang="pt-BR" sz="1800" b="1" dirty="0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O risco é</a:t>
            </a:r>
          </a:p>
          <a:p>
            <a:pPr algn="ctr" eaLnBrk="1" hangingPunct="1">
              <a:defRPr/>
            </a:pPr>
            <a:r>
              <a:rPr lang="pt-BR" sz="1800" b="1" dirty="0">
                <a:solidFill>
                  <a:srgbClr val="000099"/>
                </a:solidFill>
                <a:latin typeface="Arial Narrow" pitchFamily="34" charset="0"/>
                <a:ea typeface="+mn-ea"/>
                <a:cs typeface="Arial" charset="0"/>
              </a:rPr>
              <a:t>aceitável tal      como existe.</a:t>
            </a:r>
          </a:p>
        </p:txBody>
      </p:sp>
      <p:cxnSp>
        <p:nvCxnSpPr>
          <p:cNvPr id="17" name="Straight Connector 49"/>
          <p:cNvCxnSpPr/>
          <p:nvPr/>
        </p:nvCxnSpPr>
        <p:spPr>
          <a:xfrm>
            <a:off x="1992313" y="1428769"/>
            <a:ext cx="4357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50"/>
          <p:cNvCxnSpPr>
            <a:cxnSpLocks noChangeShapeType="1"/>
          </p:cNvCxnSpPr>
          <p:nvPr/>
        </p:nvCxnSpPr>
        <p:spPr bwMode="auto">
          <a:xfrm>
            <a:off x="1981200" y="1428769"/>
            <a:ext cx="2214563" cy="4643437"/>
          </a:xfrm>
          <a:prstGeom prst="line">
            <a:avLst/>
          </a:prstGeom>
          <a:noFill/>
          <a:ln w="1200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9" name="Straight Connector 51"/>
          <p:cNvCxnSpPr>
            <a:cxnSpLocks noChangeShapeType="1"/>
          </p:cNvCxnSpPr>
          <p:nvPr/>
        </p:nvCxnSpPr>
        <p:spPr bwMode="auto">
          <a:xfrm flipH="1">
            <a:off x="4221163" y="1428769"/>
            <a:ext cx="2143125" cy="4643437"/>
          </a:xfrm>
          <a:prstGeom prst="line">
            <a:avLst/>
          </a:prstGeom>
          <a:noFill/>
          <a:ln w="12000" algn="ctr">
            <a:solidFill>
              <a:schemeClr val="accent1"/>
            </a:solidFill>
            <a:round/>
            <a:headEnd/>
            <a:tailEnd/>
          </a:ln>
        </p:spPr>
      </p:cxnSp>
      <p:grpSp>
        <p:nvGrpSpPr>
          <p:cNvPr id="20" name="Group 68"/>
          <p:cNvGrpSpPr>
            <a:grpSpLocks/>
          </p:cNvGrpSpPr>
          <p:nvPr/>
        </p:nvGrpSpPr>
        <p:grpSpPr bwMode="auto">
          <a:xfrm>
            <a:off x="773113" y="2886094"/>
            <a:ext cx="1941512" cy="2000250"/>
            <a:chOff x="1063131" y="3028462"/>
            <a:chExt cx="1944010" cy="2000264"/>
          </a:xfrm>
        </p:grpSpPr>
        <p:cxnSp>
          <p:nvCxnSpPr>
            <p:cNvPr id="21" name="Straight Arrow Connector 53"/>
            <p:cNvCxnSpPr/>
            <p:nvPr/>
          </p:nvCxnSpPr>
          <p:spPr>
            <a:xfrm rot="5400000">
              <a:off x="2006215" y="4027799"/>
              <a:ext cx="2000264" cy="1589"/>
            </a:xfrm>
            <a:prstGeom prst="straightConnector1">
              <a:avLst/>
            </a:prstGeom>
            <a:ln w="57150">
              <a:solidFill>
                <a:srgbClr val="C00000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67"/>
            <p:cNvGrpSpPr>
              <a:grpSpLocks/>
            </p:cNvGrpSpPr>
            <p:nvPr/>
          </p:nvGrpSpPr>
          <p:grpSpPr bwMode="auto">
            <a:xfrm>
              <a:off x="1063131" y="3135619"/>
              <a:ext cx="366088" cy="1781191"/>
              <a:chOff x="1063131" y="3071810"/>
              <a:chExt cx="366088" cy="1781191"/>
            </a:xfrm>
          </p:grpSpPr>
          <p:sp>
            <p:nvSpPr>
              <p:cNvPr id="23" name="TextBox 62"/>
              <p:cNvSpPr txBox="1">
                <a:spLocks noChangeArrowheads="1"/>
              </p:cNvSpPr>
              <p:nvPr/>
            </p:nvSpPr>
            <p:spPr bwMode="auto">
              <a:xfrm>
                <a:off x="1063131" y="3071810"/>
                <a:ext cx="366088" cy="457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>
                <a:spAutoFit/>
              </a:bodyPr>
              <a:lstStyle/>
              <a:p>
                <a:pPr eaLnBrk="1" hangingPunct="1"/>
                <a:r>
                  <a:rPr lang="pt-BR" b="1">
                    <a:solidFill>
                      <a:srgbClr val="C00000"/>
                    </a:solidFill>
                    <a:latin typeface="Arial Narrow" pitchFamily="34" charset="0"/>
                    <a:cs typeface="Arial" charset="0"/>
                  </a:rPr>
                  <a:t>A</a:t>
                </a:r>
                <a:endParaRPr lang="pt-BR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  <p:sp>
            <p:nvSpPr>
              <p:cNvPr id="24" name="TextBox 63"/>
              <p:cNvSpPr txBox="1">
                <a:spLocks noChangeArrowheads="1"/>
              </p:cNvSpPr>
              <p:nvPr/>
            </p:nvSpPr>
            <p:spPr bwMode="auto">
              <a:xfrm>
                <a:off x="1063131" y="3403600"/>
                <a:ext cx="337438" cy="457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>
                <a:spAutoFit/>
              </a:bodyPr>
              <a:lstStyle/>
              <a:p>
                <a:pPr eaLnBrk="1" hangingPunct="1"/>
                <a:r>
                  <a:rPr lang="pt-BR" b="1">
                    <a:solidFill>
                      <a:srgbClr val="C00000"/>
                    </a:solidFill>
                    <a:latin typeface="Arial Narrow" pitchFamily="34" charset="0"/>
                    <a:cs typeface="Arial" charset="0"/>
                  </a:rPr>
                  <a:t>L</a:t>
                </a:r>
                <a:endParaRPr lang="pt-BR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  <p:sp>
            <p:nvSpPr>
              <p:cNvPr id="25" name="TextBox 64"/>
              <p:cNvSpPr txBox="1">
                <a:spLocks noChangeArrowheads="1"/>
              </p:cNvSpPr>
              <p:nvPr/>
            </p:nvSpPr>
            <p:spPr bwMode="auto">
              <a:xfrm>
                <a:off x="1063131" y="3733803"/>
                <a:ext cx="366088" cy="457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>
                <a:spAutoFit/>
              </a:bodyPr>
              <a:lstStyle/>
              <a:p>
                <a:pPr eaLnBrk="1" hangingPunct="1"/>
                <a:r>
                  <a:rPr lang="pt-BR" b="1">
                    <a:solidFill>
                      <a:srgbClr val="C00000"/>
                    </a:solidFill>
                    <a:latin typeface="Arial Narrow" pitchFamily="34" charset="0"/>
                    <a:cs typeface="Arial" charset="0"/>
                  </a:rPr>
                  <a:t>A</a:t>
                </a:r>
                <a:endParaRPr lang="pt-BR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  <p:sp>
            <p:nvSpPr>
              <p:cNvPr id="26" name="TextBox 65"/>
              <p:cNvSpPr txBox="1">
                <a:spLocks noChangeArrowheads="1"/>
              </p:cNvSpPr>
              <p:nvPr/>
            </p:nvSpPr>
            <p:spPr bwMode="auto">
              <a:xfrm>
                <a:off x="1063131" y="4065594"/>
                <a:ext cx="366088" cy="457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>
                <a:spAutoFit/>
              </a:bodyPr>
              <a:lstStyle/>
              <a:p>
                <a:pPr eaLnBrk="1" hangingPunct="1"/>
                <a:r>
                  <a:rPr lang="pt-BR" b="1">
                    <a:solidFill>
                      <a:srgbClr val="C00000"/>
                    </a:solidFill>
                    <a:latin typeface="Arial Narrow" pitchFamily="34" charset="0"/>
                    <a:cs typeface="Arial" charset="0"/>
                  </a:rPr>
                  <a:t>R</a:t>
                </a:r>
                <a:endParaRPr lang="pt-BR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  <p:sp>
            <p:nvSpPr>
              <p:cNvPr id="27" name="TextBox 66"/>
              <p:cNvSpPr txBox="1">
                <a:spLocks noChangeArrowheads="1"/>
              </p:cNvSpPr>
              <p:nvPr/>
            </p:nvSpPr>
            <p:spPr bwMode="auto">
              <a:xfrm>
                <a:off x="1063131" y="4395797"/>
                <a:ext cx="351763" cy="457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>
                <a:spAutoFit/>
              </a:bodyPr>
              <a:lstStyle/>
              <a:p>
                <a:pPr eaLnBrk="1" hangingPunct="1"/>
                <a:r>
                  <a:rPr lang="pt-BR" b="1">
                    <a:solidFill>
                      <a:srgbClr val="C00000"/>
                    </a:solidFill>
                    <a:latin typeface="Arial Narrow" pitchFamily="34" charset="0"/>
                    <a:cs typeface="Arial" charset="0"/>
                  </a:rPr>
                  <a:t>P</a:t>
                </a:r>
                <a:endParaRPr lang="pt-BR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28" name="Group 72"/>
          <p:cNvGrpSpPr>
            <a:grpSpLocks/>
          </p:cNvGrpSpPr>
          <p:nvPr/>
        </p:nvGrpSpPr>
        <p:grpSpPr bwMode="auto">
          <a:xfrm>
            <a:off x="935038" y="2855931"/>
            <a:ext cx="7494587" cy="2016125"/>
            <a:chOff x="1071538" y="2998784"/>
            <a:chExt cx="6728820" cy="2015500"/>
          </a:xfrm>
        </p:grpSpPr>
        <p:cxnSp>
          <p:nvCxnSpPr>
            <p:cNvPr id="29" name="Straight Connector 61"/>
            <p:cNvCxnSpPr/>
            <p:nvPr/>
          </p:nvCxnSpPr>
          <p:spPr>
            <a:xfrm>
              <a:off x="1085791" y="2998784"/>
              <a:ext cx="6714567" cy="1588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62"/>
            <p:cNvCxnSpPr/>
            <p:nvPr/>
          </p:nvCxnSpPr>
          <p:spPr>
            <a:xfrm>
              <a:off x="1071538" y="5012697"/>
              <a:ext cx="6714567" cy="1587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63"/>
          <p:cNvSpPr txBox="1">
            <a:spLocks noChangeArrowheads="1"/>
          </p:cNvSpPr>
          <p:nvPr/>
        </p:nvSpPr>
        <p:spPr bwMode="auto">
          <a:xfrm>
            <a:off x="1082675" y="3286144"/>
            <a:ext cx="14573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8" tIns="45714" rIns="91428" bIns="45714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cs typeface="Arial" charset="0"/>
              </a:rPr>
              <a:t>Tão baixo</a:t>
            </a:r>
          </a:p>
          <a:p>
            <a:pPr algn="ctr" eaLnBrk="1" hangingPunct="1">
              <a:lnSpc>
                <a:spcPts val="2000"/>
              </a:lnSpc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cs typeface="Arial" charset="0"/>
              </a:rPr>
              <a:t>quanto seja </a:t>
            </a:r>
          </a:p>
          <a:p>
            <a:pPr algn="ctr" eaLnBrk="1" hangingPunct="1">
              <a:lnSpc>
                <a:spcPts val="2000"/>
              </a:lnSpc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cs typeface="Arial" charset="0"/>
              </a:rPr>
              <a:t>racionalmente</a:t>
            </a:r>
          </a:p>
          <a:p>
            <a:pPr algn="ctr" eaLnBrk="1" hangingPunct="1">
              <a:lnSpc>
                <a:spcPts val="2000"/>
              </a:lnSpc>
            </a:pPr>
            <a:r>
              <a:rPr lang="pt-BR" sz="1800" b="1">
                <a:solidFill>
                  <a:srgbClr val="000099"/>
                </a:solidFill>
                <a:latin typeface="Arial Narrow" pitchFamily="34" charset="0"/>
                <a:cs typeface="Arial" charset="0"/>
              </a:rPr>
              <a:t>Praticável </a:t>
            </a:r>
            <a:endParaRPr lang="pt-BR" sz="1800">
              <a:solidFill>
                <a:srgbClr val="000099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43914" cy="64294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pic>
        <p:nvPicPr>
          <p:cNvPr id="1026" name="Picture 2" descr="C:\Users\Sergio Sales\Pictures\General\Aircraft\SSKore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07265"/>
            <a:ext cx="6715172" cy="5036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Aceitável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28596" y="1071546"/>
            <a:ext cx="8715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Problema</a:t>
            </a:r>
            <a:r>
              <a:rPr lang="en-US" sz="2800" dirty="0" smtClean="0"/>
              <a:t>: Testes com </a:t>
            </a:r>
            <a:r>
              <a:rPr lang="en-US" sz="2800" dirty="0" err="1" smtClean="0"/>
              <a:t>explosivos</a:t>
            </a:r>
            <a:r>
              <a:rPr lang="en-US" sz="2800" dirty="0" smtClean="0"/>
              <a:t> com </a:t>
            </a:r>
            <a:r>
              <a:rPr lang="en-US" sz="2800" dirty="0" err="1" smtClean="0"/>
              <a:t>probabilidade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fragmentos</a:t>
            </a:r>
            <a:r>
              <a:rPr lang="en-US" sz="2800" dirty="0" smtClean="0"/>
              <a:t>, no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 </a:t>
            </a:r>
            <a:r>
              <a:rPr lang="en-US" sz="2800" dirty="0" err="1" smtClean="0"/>
              <a:t>detonação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intencional</a:t>
            </a:r>
            <a:r>
              <a:rPr lang="en-US" sz="2800" dirty="0" smtClean="0"/>
              <a:t>, </a:t>
            </a:r>
            <a:r>
              <a:rPr lang="en-US" sz="2800" dirty="0" err="1" smtClean="0"/>
              <a:t>destruirem</a:t>
            </a:r>
            <a:r>
              <a:rPr lang="en-US" sz="2800" dirty="0" smtClean="0"/>
              <a:t> o </a:t>
            </a:r>
            <a:r>
              <a:rPr lang="en-US" sz="2800" dirty="0" err="1" smtClean="0"/>
              <a:t>transfomador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Perigo</a:t>
            </a:r>
            <a:r>
              <a:rPr lang="en-US" sz="2800" dirty="0" smtClean="0"/>
              <a:t>: </a:t>
            </a:r>
            <a:r>
              <a:rPr lang="en-US" sz="2800" dirty="0" err="1" smtClean="0"/>
              <a:t>Detonação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intencional</a:t>
            </a:r>
            <a:endParaRPr lang="en-US" sz="2800" dirty="0" smtClean="0"/>
          </a:p>
          <a:p>
            <a:r>
              <a:rPr lang="en-US" sz="2800" dirty="0" smtClean="0"/>
              <a:t>Tempo de </a:t>
            </a:r>
            <a:r>
              <a:rPr lang="en-US" sz="2800" dirty="0" err="1" smtClean="0"/>
              <a:t>vida</a:t>
            </a:r>
            <a:r>
              <a:rPr lang="en-US" sz="2800" dirty="0" smtClean="0"/>
              <a:t> do </a:t>
            </a:r>
            <a:r>
              <a:rPr lang="en-US" sz="2800" dirty="0" err="1" smtClean="0"/>
              <a:t>transformador</a:t>
            </a:r>
            <a:r>
              <a:rPr lang="en-US" sz="2800" dirty="0" smtClean="0"/>
              <a:t>:  P= 3 x 10 </a:t>
            </a:r>
            <a:r>
              <a:rPr lang="en-US" sz="2800" baseline="30000" dirty="0" smtClean="0"/>
              <a:t>(-3)  </a:t>
            </a:r>
            <a:r>
              <a:rPr lang="en-US" sz="2800" dirty="0" smtClean="0"/>
              <a:t>/ </a:t>
            </a:r>
            <a:r>
              <a:rPr lang="en-US" sz="2800" dirty="0" err="1" smtClean="0"/>
              <a:t>ano</a:t>
            </a:r>
            <a:endParaRPr lang="en-US" sz="2800" dirty="0" smtClean="0"/>
          </a:p>
          <a:p>
            <a:r>
              <a:rPr lang="en-US" sz="2800" dirty="0" err="1" smtClean="0"/>
              <a:t>Fundamento</a:t>
            </a:r>
            <a:r>
              <a:rPr lang="en-US" sz="2800" dirty="0" smtClean="0"/>
              <a:t>: </a:t>
            </a:r>
            <a:r>
              <a:rPr lang="en-US" sz="2800" dirty="0" err="1" smtClean="0"/>
              <a:t>Natureza</a:t>
            </a:r>
            <a:r>
              <a:rPr lang="en-US" sz="2800" dirty="0" smtClean="0"/>
              <a:t> dos </a:t>
            </a:r>
            <a:r>
              <a:rPr lang="en-US" sz="2800" dirty="0" err="1" smtClean="0"/>
              <a:t>artigos</a:t>
            </a:r>
            <a:r>
              <a:rPr lang="en-US" sz="2800" dirty="0" smtClean="0"/>
              <a:t> de testes e </a:t>
            </a:r>
            <a:r>
              <a:rPr lang="en-US" sz="2800" dirty="0" err="1" smtClean="0"/>
              <a:t>trabalhos</a:t>
            </a:r>
            <a:r>
              <a:rPr lang="en-US" sz="2800" dirty="0" smtClean="0"/>
              <a:t> </a:t>
            </a:r>
            <a:r>
              <a:rPr lang="en-US" sz="2800" dirty="0" err="1" smtClean="0"/>
              <a:t>similares</a:t>
            </a:r>
            <a:endParaRPr lang="en-US" sz="2800" dirty="0" smtClean="0"/>
          </a:p>
          <a:p>
            <a:r>
              <a:rPr lang="en-US" sz="2800" dirty="0" err="1" smtClean="0"/>
              <a:t>Custo</a:t>
            </a:r>
            <a:r>
              <a:rPr lang="en-US" sz="2800" dirty="0" smtClean="0"/>
              <a:t> do </a:t>
            </a:r>
            <a:r>
              <a:rPr lang="en-US" sz="2800" dirty="0" err="1" smtClean="0"/>
              <a:t>transformador</a:t>
            </a:r>
            <a:r>
              <a:rPr lang="en-US" sz="2800" dirty="0" smtClean="0"/>
              <a:t>: 38 x 10 </a:t>
            </a:r>
            <a:r>
              <a:rPr lang="en-US" sz="2800" baseline="30000" dirty="0" smtClean="0"/>
              <a:t>(3)  </a:t>
            </a:r>
          </a:p>
          <a:p>
            <a:r>
              <a:rPr lang="en-US" sz="2800" dirty="0" err="1" smtClean="0"/>
              <a:t>Custo</a:t>
            </a:r>
            <a:r>
              <a:rPr lang="en-US" sz="2800" dirty="0" smtClean="0"/>
              <a:t> da </a:t>
            </a:r>
            <a:r>
              <a:rPr lang="en-US" sz="2800" dirty="0" err="1" smtClean="0"/>
              <a:t>barreira</a:t>
            </a:r>
            <a:r>
              <a:rPr lang="en-US" sz="2800" dirty="0" smtClean="0"/>
              <a:t> de </a:t>
            </a:r>
            <a:r>
              <a:rPr lang="en-US" sz="2800" dirty="0" err="1" smtClean="0"/>
              <a:t>proteção</a:t>
            </a:r>
            <a:r>
              <a:rPr lang="en-US" sz="2800" dirty="0" smtClean="0"/>
              <a:t>:  7800 </a:t>
            </a:r>
          </a:p>
          <a:p>
            <a:r>
              <a:rPr lang="en-US" sz="2800" dirty="0" err="1" smtClean="0"/>
              <a:t>Assunção</a:t>
            </a:r>
            <a:r>
              <a:rPr lang="en-US" sz="2800" dirty="0" smtClean="0"/>
              <a:t>: </a:t>
            </a:r>
            <a:r>
              <a:rPr lang="en-US" sz="2800" dirty="0" err="1" smtClean="0"/>
              <a:t>Intervalo</a:t>
            </a:r>
            <a:r>
              <a:rPr lang="en-US" sz="2800" dirty="0" smtClean="0"/>
              <a:t> de </a:t>
            </a:r>
            <a:r>
              <a:rPr lang="en-US" sz="2800" dirty="0" err="1" smtClean="0"/>
              <a:t>exposição</a:t>
            </a:r>
            <a:r>
              <a:rPr lang="en-US" sz="2800" dirty="0" smtClean="0"/>
              <a:t> de 10 </a:t>
            </a:r>
            <a:r>
              <a:rPr lang="en-US" sz="2800" dirty="0" err="1" smtClean="0"/>
              <a:t>anos</a:t>
            </a:r>
            <a:r>
              <a:rPr lang="en-US" sz="2800" dirty="0" smtClean="0"/>
              <a:t>, </a:t>
            </a:r>
            <a:r>
              <a:rPr lang="en-US" sz="2800" dirty="0" err="1" smtClean="0"/>
              <a:t>Barreira</a:t>
            </a:r>
            <a:r>
              <a:rPr lang="en-US" sz="2800" dirty="0" smtClean="0"/>
              <a:t> </a:t>
            </a:r>
            <a:r>
              <a:rPr lang="en-US" sz="2800" dirty="0" err="1" smtClean="0"/>
              <a:t>protege</a:t>
            </a:r>
            <a:r>
              <a:rPr lang="en-US" sz="2800" dirty="0" smtClean="0"/>
              <a:t> </a:t>
            </a:r>
            <a:r>
              <a:rPr lang="en-US" sz="2800" dirty="0" err="1" smtClean="0"/>
              <a:t>totalmente</a:t>
            </a:r>
            <a:r>
              <a:rPr lang="en-US" sz="2800" dirty="0" smtClean="0"/>
              <a:t>, </a:t>
            </a:r>
            <a:r>
              <a:rPr lang="en-US" sz="2800" dirty="0" err="1" smtClean="0"/>
              <a:t>troca</a:t>
            </a:r>
            <a:r>
              <a:rPr lang="en-US" sz="2800" dirty="0" smtClean="0"/>
              <a:t> do </a:t>
            </a:r>
            <a:r>
              <a:rPr lang="en-US" sz="2800" dirty="0" err="1" smtClean="0"/>
              <a:t>transformador</a:t>
            </a:r>
            <a:r>
              <a:rPr lang="en-US" sz="2800" dirty="0" smtClean="0"/>
              <a:t> com down time </a:t>
            </a:r>
            <a:r>
              <a:rPr lang="en-US" sz="2800" dirty="0" err="1" smtClean="0"/>
              <a:t>tolerável</a:t>
            </a:r>
            <a:r>
              <a:rPr lang="en-US" sz="2800" dirty="0" smtClean="0"/>
              <a:t>, </a:t>
            </a:r>
            <a:r>
              <a:rPr lang="en-US" sz="2800" dirty="0" err="1" smtClean="0"/>
              <a:t>Moeda</a:t>
            </a:r>
            <a:r>
              <a:rPr lang="en-US" sz="2800" dirty="0" smtClean="0"/>
              <a:t> com </a:t>
            </a:r>
            <a:r>
              <a:rPr lang="en-US" sz="2800" dirty="0" err="1" smtClean="0"/>
              <a:t>com</a:t>
            </a:r>
            <a:r>
              <a:rPr lang="en-US" sz="2800" dirty="0" smtClean="0"/>
              <a:t> </a:t>
            </a:r>
            <a:r>
              <a:rPr lang="en-US" sz="2800" dirty="0" err="1" smtClean="0"/>
              <a:t>referência</a:t>
            </a:r>
            <a:r>
              <a:rPr lang="en-US" sz="2800" dirty="0" smtClean="0"/>
              <a:t> de tempo zero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Cálculos</a:t>
            </a:r>
            <a:r>
              <a:rPr lang="en-US" dirty="0" smtClean="0"/>
              <a:t> de </a:t>
            </a:r>
            <a:r>
              <a:rPr lang="en-US" dirty="0" err="1" smtClean="0"/>
              <a:t>tolerância</a:t>
            </a:r>
            <a:r>
              <a:rPr lang="en-US" dirty="0" smtClean="0"/>
              <a:t> - ALARP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42910" y="1357298"/>
            <a:ext cx="72306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Probabilidade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perda</a:t>
            </a:r>
            <a:r>
              <a:rPr lang="en-US" sz="2800" dirty="0" smtClean="0"/>
              <a:t> do </a:t>
            </a:r>
            <a:r>
              <a:rPr lang="en-US" sz="2800" dirty="0" err="1" smtClean="0"/>
              <a:t>transformador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P = </a:t>
            </a:r>
            <a:r>
              <a:rPr lang="en-US" sz="2800" dirty="0" err="1" smtClean="0"/>
              <a:t>Probabilidade</a:t>
            </a:r>
            <a:r>
              <a:rPr lang="en-US" sz="2800" dirty="0" smtClean="0"/>
              <a:t> </a:t>
            </a:r>
            <a:r>
              <a:rPr lang="en-US" sz="2800" dirty="0" err="1" smtClean="0"/>
              <a:t>Anual</a:t>
            </a:r>
            <a:r>
              <a:rPr lang="en-US" sz="2800" dirty="0" smtClean="0"/>
              <a:t> x </a:t>
            </a:r>
            <a:r>
              <a:rPr lang="en-US" sz="2800" dirty="0" err="1" smtClean="0"/>
              <a:t>intervalo</a:t>
            </a:r>
            <a:r>
              <a:rPr lang="en-US" sz="2800" dirty="0" smtClean="0"/>
              <a:t> de </a:t>
            </a:r>
            <a:r>
              <a:rPr lang="en-US" sz="2800" dirty="0" err="1" smtClean="0"/>
              <a:t>exposição</a:t>
            </a:r>
            <a:endParaRPr lang="en-US" sz="2800" dirty="0" smtClean="0"/>
          </a:p>
          <a:p>
            <a:r>
              <a:rPr lang="en-US" sz="2800" dirty="0" smtClean="0"/>
              <a:t>P = (3 x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 / </a:t>
            </a:r>
            <a:r>
              <a:rPr lang="en-US" sz="2800" dirty="0" err="1" smtClean="0"/>
              <a:t>ano</a:t>
            </a:r>
            <a:r>
              <a:rPr lang="en-US" sz="2800" dirty="0" smtClean="0"/>
              <a:t>) x 10 </a:t>
            </a:r>
            <a:r>
              <a:rPr lang="en-US" sz="2800" dirty="0" err="1" smtClean="0"/>
              <a:t>anos</a:t>
            </a:r>
            <a:r>
              <a:rPr lang="en-US" sz="2800" dirty="0" smtClean="0"/>
              <a:t> = 3 x 10</a:t>
            </a:r>
            <a:r>
              <a:rPr lang="en-US" sz="2800" baseline="30000" dirty="0" smtClean="0"/>
              <a:t> -2</a:t>
            </a:r>
            <a:endParaRPr lang="pt-BR" sz="2800" baseline="30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29235" y="3071810"/>
            <a:ext cx="79147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Valor da </a:t>
            </a:r>
            <a:r>
              <a:rPr lang="en-US" sz="2800" dirty="0" err="1" smtClean="0"/>
              <a:t>razão</a:t>
            </a:r>
            <a:r>
              <a:rPr lang="en-US" sz="2800" dirty="0" smtClean="0"/>
              <a:t> de </a:t>
            </a:r>
            <a:r>
              <a:rPr lang="en-US" sz="2800" dirty="0" err="1" smtClean="0"/>
              <a:t>perda</a:t>
            </a:r>
            <a:r>
              <a:rPr lang="en-US" sz="2800" dirty="0" smtClean="0"/>
              <a:t> = </a:t>
            </a:r>
            <a:r>
              <a:rPr lang="en-US" sz="2800" dirty="0" err="1" smtClean="0"/>
              <a:t>Probabilidade</a:t>
            </a:r>
            <a:r>
              <a:rPr lang="en-US" sz="2800" dirty="0" smtClean="0"/>
              <a:t> x </a:t>
            </a:r>
            <a:r>
              <a:rPr lang="en-US" sz="2800" dirty="0" err="1" smtClean="0"/>
              <a:t>Severidade</a:t>
            </a:r>
            <a:endParaRPr lang="en-US" sz="2800" dirty="0" smtClean="0"/>
          </a:p>
          <a:p>
            <a:r>
              <a:rPr lang="en-US" sz="2800" dirty="0" smtClean="0"/>
              <a:t>(3 x 10 </a:t>
            </a:r>
            <a:r>
              <a:rPr lang="en-US" baseline="30000" dirty="0" smtClean="0"/>
              <a:t>-2</a:t>
            </a:r>
            <a:r>
              <a:rPr lang="en-US" sz="2800" dirty="0" smtClean="0"/>
              <a:t>) x (38 x 10 </a:t>
            </a:r>
            <a:r>
              <a:rPr lang="en-US" baseline="30000" dirty="0" smtClean="0"/>
              <a:t>3 </a:t>
            </a:r>
            <a:r>
              <a:rPr lang="en-US" sz="2800" dirty="0" smtClean="0"/>
              <a:t>)  =  1.140,00 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4414" y="4643446"/>
            <a:ext cx="73767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</a:t>
            </a:r>
            <a:r>
              <a:rPr lang="en-US" sz="3200" dirty="0" err="1" smtClean="0"/>
              <a:t>medidas</a:t>
            </a:r>
            <a:r>
              <a:rPr lang="en-US" sz="3200" dirty="0" smtClean="0"/>
              <a:t> </a:t>
            </a:r>
            <a:r>
              <a:rPr lang="en-US" sz="3200" dirty="0" err="1" smtClean="0"/>
              <a:t>corretivas</a:t>
            </a:r>
            <a:r>
              <a:rPr lang="en-US" sz="3200" dirty="0" smtClean="0"/>
              <a:t> </a:t>
            </a:r>
            <a:r>
              <a:rPr lang="en-US" sz="3200" dirty="0" err="1" smtClean="0"/>
              <a:t>devem</a:t>
            </a:r>
            <a:r>
              <a:rPr lang="en-US" sz="3200" dirty="0" smtClean="0"/>
              <a:t> </a:t>
            </a:r>
            <a:r>
              <a:rPr lang="en-US" sz="3200" dirty="0" err="1" smtClean="0"/>
              <a:t>custar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endParaRPr lang="en-US" sz="3200" dirty="0" smtClean="0"/>
          </a:p>
          <a:p>
            <a:pPr algn="ctr"/>
            <a:r>
              <a:rPr lang="en-US" sz="3200" dirty="0" err="1" smtClean="0"/>
              <a:t>que</a:t>
            </a:r>
            <a:r>
              <a:rPr lang="en-US" sz="3200" dirty="0" smtClean="0"/>
              <a:t> 1.140,00</a:t>
            </a:r>
            <a:endParaRPr lang="pt-BR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Exemplos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10507"/>
            <a:ext cx="8229600" cy="479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5000628" y="1428736"/>
            <a:ext cx="292895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Probabilidade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sucesso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mínimo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aceitável</a:t>
            </a: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72066" y="2571744"/>
            <a:ext cx="314327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Probabilidade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máxima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tolerância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falha</a:t>
            </a: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0628" y="3643314"/>
            <a:ext cx="3143272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Menor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valor de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sucesso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</a:p>
          <a:p>
            <a:pPr algn="ctr"/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Considerando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probabilidade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falha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custo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operacional</a:t>
            </a: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72066" y="5143512"/>
            <a:ext cx="314327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RISCO ASSUMIDO</a:t>
            </a:r>
          </a:p>
          <a:p>
            <a:pPr algn="ctr"/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Considerado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frota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operacional</a:t>
            </a: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Redução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23</a:t>
            </a:fld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448163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avaliar</a:t>
            </a:r>
            <a:r>
              <a:rPr lang="en-US" dirty="0" smtClean="0"/>
              <a:t> </a:t>
            </a:r>
            <a:r>
              <a:rPr lang="en-US" dirty="0" err="1" smtClean="0"/>
              <a:t>severidade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Experiência</a:t>
            </a:r>
            <a:r>
              <a:rPr lang="en-US" dirty="0" smtClean="0"/>
              <a:t> no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endParaRPr lang="en-US" dirty="0" smtClean="0"/>
          </a:p>
          <a:p>
            <a:r>
              <a:rPr lang="en-US" dirty="0" err="1" smtClean="0"/>
              <a:t>Analizar</a:t>
            </a:r>
            <a:r>
              <a:rPr lang="en-US" dirty="0" smtClean="0"/>
              <a:t>, </a:t>
            </a:r>
            <a:r>
              <a:rPr lang="en-US" dirty="0" err="1" smtClean="0"/>
              <a:t>sintetizar</a:t>
            </a:r>
            <a:r>
              <a:rPr lang="en-US" dirty="0" smtClean="0"/>
              <a:t> e </a:t>
            </a:r>
            <a:r>
              <a:rPr lang="en-US" dirty="0" err="1" smtClean="0"/>
              <a:t>simular</a:t>
            </a:r>
            <a:endParaRPr lang="en-US" dirty="0" smtClean="0"/>
          </a:p>
          <a:p>
            <a:r>
              <a:rPr lang="en-US" dirty="0" err="1" smtClean="0"/>
              <a:t>Utilizar</a:t>
            </a:r>
            <a:r>
              <a:rPr lang="en-US" dirty="0" smtClean="0"/>
              <a:t> dados dos </a:t>
            </a:r>
            <a:r>
              <a:rPr lang="en-US" dirty="0" err="1" smtClean="0"/>
              <a:t>fabricantes</a:t>
            </a:r>
            <a:endParaRPr lang="en-US" dirty="0" smtClean="0"/>
          </a:p>
          <a:p>
            <a:r>
              <a:rPr lang="en-US" dirty="0" err="1" smtClean="0"/>
              <a:t>Expressar</a:t>
            </a:r>
            <a:r>
              <a:rPr lang="en-US" dirty="0" smtClean="0"/>
              <a:t> </a:t>
            </a:r>
            <a:r>
              <a:rPr lang="en-US" dirty="0" err="1" smtClean="0"/>
              <a:t>quantitativamente</a:t>
            </a:r>
            <a:r>
              <a:rPr lang="en-US" dirty="0" smtClean="0"/>
              <a:t> a </a:t>
            </a:r>
            <a:r>
              <a:rPr lang="en-US" dirty="0" err="1" smtClean="0"/>
              <a:t>probabilidade</a:t>
            </a:r>
            <a:endParaRPr lang="en-US" dirty="0" smtClean="0"/>
          </a:p>
          <a:p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571604" y="4643446"/>
            <a:ext cx="6715172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Probabilidade</a:t>
            </a:r>
            <a:r>
              <a:rPr lang="en-US" sz="3200" dirty="0" smtClean="0"/>
              <a:t> </a:t>
            </a:r>
            <a:r>
              <a:rPr lang="en-US" sz="3200" dirty="0" err="1" smtClean="0"/>
              <a:t>deve</a:t>
            </a:r>
            <a:r>
              <a:rPr lang="en-US" sz="3200" dirty="0" smtClean="0"/>
              <a:t> </a:t>
            </a:r>
            <a:r>
              <a:rPr lang="en-US" sz="3200" dirty="0" err="1" smtClean="0"/>
              <a:t>estar</a:t>
            </a:r>
            <a:r>
              <a:rPr lang="en-US" sz="3200" dirty="0" smtClean="0"/>
              <a:t> </a:t>
            </a:r>
            <a:r>
              <a:rPr lang="en-US" sz="3200" dirty="0" err="1" smtClean="0"/>
              <a:t>acompanhada</a:t>
            </a:r>
            <a:r>
              <a:rPr lang="en-US" sz="3200" dirty="0" smtClean="0"/>
              <a:t> da </a:t>
            </a:r>
            <a:r>
              <a:rPr lang="en-US" sz="3200" dirty="0" err="1" smtClean="0"/>
              <a:t>exposição</a:t>
            </a:r>
            <a:r>
              <a:rPr lang="en-US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avaliar</a:t>
            </a:r>
            <a:r>
              <a:rPr lang="en-US" dirty="0" smtClean="0"/>
              <a:t> </a:t>
            </a:r>
            <a:r>
              <a:rPr lang="en-US" dirty="0" err="1" smtClean="0"/>
              <a:t>probabilidade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428736"/>
            <a:ext cx="83265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Analítica</a:t>
            </a:r>
            <a:r>
              <a:rPr lang="en-US" sz="3200" dirty="0" smtClean="0"/>
              <a:t>: 	</a:t>
            </a:r>
            <a:r>
              <a:rPr lang="en-US" sz="3200" dirty="0" err="1" smtClean="0"/>
              <a:t>Baseado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física</a:t>
            </a:r>
            <a:r>
              <a:rPr lang="en-US" sz="3200" dirty="0" smtClean="0"/>
              <a:t> do </a:t>
            </a:r>
            <a:r>
              <a:rPr lang="en-US" sz="3200" dirty="0" err="1" smtClean="0"/>
              <a:t>processo</a:t>
            </a:r>
            <a:endParaRPr lang="en-US" sz="3200" dirty="0" smtClean="0"/>
          </a:p>
          <a:p>
            <a:r>
              <a:rPr lang="en-US" sz="3200" dirty="0" err="1" smtClean="0"/>
              <a:t>Estatística</a:t>
            </a:r>
            <a:r>
              <a:rPr lang="en-US" sz="3200" dirty="0" smtClean="0"/>
              <a:t>: </a:t>
            </a:r>
            <a:r>
              <a:rPr lang="en-US" sz="3200" dirty="0" err="1" smtClean="0"/>
              <a:t>Baseado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dados </a:t>
            </a:r>
            <a:r>
              <a:rPr lang="en-US" sz="3200" dirty="0" err="1" smtClean="0"/>
              <a:t>atuariais</a:t>
            </a:r>
            <a:r>
              <a:rPr lang="en-US" sz="3200" dirty="0" smtClean="0"/>
              <a:t> de </a:t>
            </a:r>
            <a:r>
              <a:rPr lang="en-US" sz="3200" dirty="0" err="1" smtClean="0"/>
              <a:t>casos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		</a:t>
            </a:r>
            <a:r>
              <a:rPr lang="en-US" sz="3200" dirty="0" err="1" smtClean="0"/>
              <a:t>similares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Subjetiva</a:t>
            </a:r>
            <a:r>
              <a:rPr lang="en-US" sz="3200" dirty="0" smtClean="0"/>
              <a:t>: 	</a:t>
            </a:r>
            <a:r>
              <a:rPr lang="en-US" sz="3200" dirty="0" err="1" smtClean="0"/>
              <a:t>Julgamento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técnicos</a:t>
            </a:r>
            <a:endParaRPr lang="en-US" sz="3200" dirty="0" smtClean="0"/>
          </a:p>
          <a:p>
            <a:r>
              <a:rPr lang="en-US" sz="3200" dirty="0" err="1" smtClean="0"/>
              <a:t>Probabilidade</a:t>
            </a:r>
            <a:r>
              <a:rPr lang="en-US" sz="3200" dirty="0" smtClean="0"/>
              <a:t>: </a:t>
            </a:r>
            <a:r>
              <a:rPr lang="en-US" sz="3200" dirty="0" err="1" smtClean="0"/>
              <a:t>Técnicas</a:t>
            </a:r>
            <a:r>
              <a:rPr lang="en-US" sz="3200" dirty="0" smtClean="0"/>
              <a:t> de </a:t>
            </a:r>
            <a:r>
              <a:rPr lang="en-US" sz="3200" dirty="0" err="1" smtClean="0"/>
              <a:t>análise</a:t>
            </a:r>
            <a:r>
              <a:rPr lang="en-US" sz="3200" dirty="0" smtClean="0"/>
              <a:t> </a:t>
            </a:r>
            <a:r>
              <a:rPr lang="en-US" sz="3200" dirty="0" err="1" smtClean="0"/>
              <a:t>operacional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Árvore</a:t>
            </a:r>
            <a:r>
              <a:rPr lang="en-US" sz="3200" dirty="0" smtClean="0"/>
              <a:t> de </a:t>
            </a:r>
            <a:r>
              <a:rPr lang="en-US" sz="3200" dirty="0" err="1" smtClean="0"/>
              <a:t>falhas</a:t>
            </a:r>
            <a:r>
              <a:rPr lang="en-US" sz="3200" dirty="0" smtClean="0"/>
              <a:t>, </a:t>
            </a:r>
            <a:r>
              <a:rPr lang="en-US" sz="3200" dirty="0" err="1" smtClean="0"/>
              <a:t>árvore</a:t>
            </a:r>
            <a:r>
              <a:rPr lang="en-US" sz="3200" dirty="0" smtClean="0"/>
              <a:t> de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, etc.)</a:t>
            </a:r>
            <a:endParaRPr lang="pt-BR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aceitamos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2428892"/>
          </a:xfrm>
        </p:spPr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risco</a:t>
            </a:r>
            <a:r>
              <a:rPr lang="en-US" dirty="0" smtClean="0"/>
              <a:t> é </a:t>
            </a:r>
            <a:r>
              <a:rPr lang="en-US" dirty="0" err="1" smtClean="0"/>
              <a:t>insignificante</a:t>
            </a:r>
            <a:endParaRPr lang="en-US" dirty="0" smtClean="0"/>
          </a:p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entendemos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compensa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4429132"/>
            <a:ext cx="691663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Potencial</a:t>
            </a:r>
            <a:r>
              <a:rPr lang="en-US" sz="3200" dirty="0" smtClean="0"/>
              <a:t> de </a:t>
            </a:r>
            <a:r>
              <a:rPr lang="en-US" sz="3200" dirty="0" err="1" smtClean="0"/>
              <a:t>Ganho</a:t>
            </a:r>
            <a:r>
              <a:rPr lang="en-US" sz="3200" dirty="0" smtClean="0"/>
              <a:t> &gt; </a:t>
            </a:r>
            <a:r>
              <a:rPr lang="en-US" sz="3200" dirty="0" err="1" smtClean="0"/>
              <a:t>Potencial</a:t>
            </a:r>
            <a:r>
              <a:rPr lang="en-US" sz="3200" dirty="0" smtClean="0"/>
              <a:t> de </a:t>
            </a:r>
            <a:r>
              <a:rPr lang="en-US" sz="3200" dirty="0" err="1" smtClean="0"/>
              <a:t>Perda</a:t>
            </a:r>
            <a:endParaRPr lang="pt-BR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Falhas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Analista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endParaRPr lang="en-US" dirty="0" smtClean="0"/>
          </a:p>
          <a:p>
            <a:r>
              <a:rPr lang="en-US" dirty="0" err="1" smtClean="0"/>
              <a:t>Fator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endParaRPr lang="en-US" dirty="0" smtClean="0"/>
          </a:p>
          <a:p>
            <a:r>
              <a:rPr lang="en-US" dirty="0" err="1" smtClean="0"/>
              <a:t>Metodologia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endParaRPr lang="pt-BR" dirty="0" smtClean="0"/>
          </a:p>
          <a:p>
            <a:r>
              <a:rPr lang="en-US" dirty="0" err="1" smtClean="0"/>
              <a:t>Considerar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endParaRPr lang="en-US" dirty="0" smtClean="0"/>
          </a:p>
          <a:p>
            <a:r>
              <a:rPr lang="en-US" dirty="0" err="1" smtClean="0"/>
              <a:t>Ignorar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</a:t>
            </a:r>
            <a:r>
              <a:rPr lang="en-US" dirty="0" err="1" smtClean="0"/>
              <a:t>cenários</a:t>
            </a:r>
            <a:endParaRPr lang="en-US" dirty="0" smtClean="0"/>
          </a:p>
          <a:p>
            <a:r>
              <a:rPr lang="en-US" dirty="0" err="1" smtClean="0"/>
              <a:t>Definição</a:t>
            </a:r>
            <a:r>
              <a:rPr lang="en-US" dirty="0" smtClean="0"/>
              <a:t> do </a:t>
            </a:r>
            <a:r>
              <a:rPr lang="en-US" dirty="0" err="1" smtClean="0"/>
              <a:t>escopo</a:t>
            </a:r>
            <a:r>
              <a:rPr lang="en-US" dirty="0" smtClean="0"/>
              <a:t>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Solucionando</a:t>
            </a:r>
            <a:r>
              <a:rPr lang="en-US" dirty="0" smtClean="0"/>
              <a:t> </a:t>
            </a:r>
            <a:r>
              <a:rPr lang="en-US" dirty="0" err="1" smtClean="0"/>
              <a:t>conflitos</a:t>
            </a:r>
            <a:r>
              <a:rPr lang="en-US" dirty="0" smtClean="0"/>
              <a:t> de </a:t>
            </a:r>
            <a:r>
              <a:rPr lang="en-US" dirty="0" err="1" smtClean="0"/>
              <a:t>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técnicos</a:t>
            </a:r>
            <a:r>
              <a:rPr lang="en-US" dirty="0" smtClean="0"/>
              <a:t> </a:t>
            </a:r>
            <a:r>
              <a:rPr lang="en-US" dirty="0" err="1" smtClean="0"/>
              <a:t>especializados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endParaRPr lang="en-US" dirty="0" smtClean="0"/>
          </a:p>
          <a:p>
            <a:r>
              <a:rPr lang="en-US" dirty="0" err="1" smtClean="0"/>
              <a:t>Usar</a:t>
            </a:r>
            <a:r>
              <a:rPr lang="en-US" dirty="0" smtClean="0"/>
              <a:t> dados de </a:t>
            </a:r>
            <a:r>
              <a:rPr lang="en-US" dirty="0" err="1" smtClean="0"/>
              <a:t>confiabilidade</a:t>
            </a:r>
            <a:r>
              <a:rPr lang="en-US" dirty="0" smtClean="0"/>
              <a:t> do </a:t>
            </a:r>
            <a:r>
              <a:rPr lang="en-US" dirty="0" err="1" smtClean="0"/>
              <a:t>fabricante</a:t>
            </a:r>
            <a:endParaRPr lang="en-US" dirty="0" smtClean="0"/>
          </a:p>
          <a:p>
            <a:r>
              <a:rPr lang="en-US" dirty="0" err="1" smtClean="0"/>
              <a:t>Consultar</a:t>
            </a:r>
            <a:r>
              <a:rPr lang="en-US" dirty="0" smtClean="0"/>
              <a:t>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trabalharam</a:t>
            </a:r>
            <a:endParaRPr lang="en-US" dirty="0" smtClean="0"/>
          </a:p>
          <a:p>
            <a:r>
              <a:rPr lang="en-US" dirty="0" err="1" smtClean="0"/>
              <a:t>Considerar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probabilidade</a:t>
            </a:r>
            <a:r>
              <a:rPr lang="en-US" dirty="0" smtClean="0"/>
              <a:t> superior</a:t>
            </a:r>
          </a:p>
          <a:p>
            <a:r>
              <a:rPr lang="en-US" dirty="0" err="1" smtClean="0"/>
              <a:t>Considerar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severidade</a:t>
            </a:r>
            <a:r>
              <a:rPr lang="en-US" dirty="0" smtClean="0"/>
              <a:t> superior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Definição</a:t>
            </a:r>
            <a:r>
              <a:rPr lang="en-US" dirty="0" smtClean="0"/>
              <a:t> da </a:t>
            </a:r>
            <a:r>
              <a:rPr lang="en-US" dirty="0" err="1" smtClean="0"/>
              <a:t>tolerância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Gestor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 smtClean="0"/>
          </a:p>
          <a:p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pPr lvl="1"/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legais</a:t>
            </a:r>
            <a:endParaRPr lang="en-US" dirty="0" smtClean="0"/>
          </a:p>
          <a:p>
            <a:pPr lvl="1"/>
            <a:r>
              <a:rPr lang="en-US" dirty="0" smtClean="0"/>
              <a:t>Dados </a:t>
            </a:r>
            <a:r>
              <a:rPr lang="en-US" dirty="0" err="1" smtClean="0"/>
              <a:t>atuariais</a:t>
            </a:r>
            <a:endParaRPr lang="en-US" dirty="0" smtClean="0"/>
          </a:p>
          <a:p>
            <a:pPr lvl="1"/>
            <a:r>
              <a:rPr lang="en-US" dirty="0" err="1" smtClean="0"/>
              <a:t>Estatística</a:t>
            </a:r>
            <a:r>
              <a:rPr lang="en-US" dirty="0" smtClean="0"/>
              <a:t> de </a:t>
            </a:r>
            <a:r>
              <a:rPr lang="en-US" dirty="0" err="1" smtClean="0"/>
              <a:t>seguros</a:t>
            </a:r>
            <a:endParaRPr lang="en-US" dirty="0" smtClean="0"/>
          </a:p>
          <a:p>
            <a:pPr lvl="1"/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corporativas</a:t>
            </a:r>
            <a:endParaRPr lang="en-US" dirty="0" smtClean="0"/>
          </a:p>
          <a:p>
            <a:pPr lvl="1"/>
            <a:r>
              <a:rPr lang="en-US" dirty="0" err="1" smtClean="0"/>
              <a:t>Consenso</a:t>
            </a:r>
            <a:r>
              <a:rPr lang="en-US" dirty="0" smtClean="0"/>
              <a:t> da </a:t>
            </a:r>
            <a:r>
              <a:rPr lang="en-US" dirty="0" err="1" smtClean="0"/>
              <a:t>industria</a:t>
            </a:r>
            <a:endParaRPr lang="en-US" dirty="0" smtClean="0"/>
          </a:p>
          <a:p>
            <a:pPr lvl="1"/>
            <a:r>
              <a:rPr lang="en-US" dirty="0" err="1" smtClean="0"/>
              <a:t>Opinião</a:t>
            </a:r>
            <a:r>
              <a:rPr lang="en-US" dirty="0" smtClean="0"/>
              <a:t> de </a:t>
            </a:r>
            <a:r>
              <a:rPr lang="en-US" dirty="0" err="1" smtClean="0"/>
              <a:t>técnicos</a:t>
            </a:r>
            <a:endParaRPr lang="en-US" dirty="0" smtClean="0"/>
          </a:p>
          <a:p>
            <a:pPr lvl="1"/>
            <a:r>
              <a:rPr lang="en-US" dirty="0" err="1" smtClean="0"/>
              <a:t>Estudos</a:t>
            </a:r>
            <a:r>
              <a:rPr lang="en-US" dirty="0" smtClean="0"/>
              <a:t> de </a:t>
            </a:r>
            <a:r>
              <a:rPr lang="en-US" dirty="0" err="1" smtClean="0"/>
              <a:t>custo</a:t>
            </a:r>
            <a:r>
              <a:rPr lang="en-US" dirty="0" smtClean="0"/>
              <a:t> x </a:t>
            </a:r>
            <a:r>
              <a:rPr lang="en-US" dirty="0" err="1" smtClean="0"/>
              <a:t>benefício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2050" name="Picture 2" descr="C:\Users\Sergio Sales\Pictures\PHOTOS\Tegucigalpa\a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087" y="1089092"/>
            <a:ext cx="7676689" cy="4983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7858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*</a:t>
            </a:r>
            <a:r>
              <a:rPr lang="en-US" sz="1800" dirty="0" err="1" smtClean="0"/>
              <a:t>Condições</a:t>
            </a:r>
            <a:r>
              <a:rPr lang="en-US" sz="1800" dirty="0" smtClean="0"/>
              <a:t> de </a:t>
            </a:r>
            <a:r>
              <a:rPr lang="en-US" sz="1800" dirty="0" err="1"/>
              <a:t>p</a:t>
            </a:r>
            <a:r>
              <a:rPr lang="en-US" sz="1800" dirty="0" err="1" smtClean="0"/>
              <a:t>ista</a:t>
            </a:r>
            <a:r>
              <a:rPr lang="en-US" sz="1800" dirty="0" smtClean="0"/>
              <a:t> </a:t>
            </a:r>
            <a:r>
              <a:rPr lang="en-US" sz="1800" dirty="0" err="1" smtClean="0"/>
              <a:t>molhada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Fonte</a:t>
            </a:r>
            <a:r>
              <a:rPr lang="en-US" sz="1800" dirty="0" smtClean="0"/>
              <a:t>: </a:t>
            </a:r>
            <a:r>
              <a:rPr lang="en-US" sz="1800" dirty="0" err="1" smtClean="0"/>
              <a:t>Relatório</a:t>
            </a:r>
            <a:r>
              <a:rPr lang="en-US" sz="1800" dirty="0" smtClean="0"/>
              <a:t> Final - CENIPA</a:t>
            </a:r>
            <a:endParaRPr lang="pt-BR" sz="1800" dirty="0"/>
          </a:p>
        </p:txBody>
      </p:sp>
      <p:graphicFrame>
        <p:nvGraphicFramePr>
          <p:cNvPr id="4" name="Group 49"/>
          <p:cNvGraphicFramePr>
            <a:graphicFrameLocks/>
          </p:cNvGraphicFramePr>
          <p:nvPr/>
        </p:nvGraphicFramePr>
        <p:xfrm>
          <a:off x="250825" y="1714488"/>
          <a:ext cx="8569325" cy="3103563"/>
        </p:xfrm>
        <a:graphic>
          <a:graphicData uri="http://schemas.openxmlformats.org/drawingml/2006/table">
            <a:tbl>
              <a:tblPr/>
              <a:tblGrid>
                <a:gridCol w="2143125"/>
                <a:gridCol w="2141538"/>
                <a:gridCol w="2143125"/>
                <a:gridCol w="2141537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Peso de Pouso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Reversores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Spoilers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Parada Total*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63,5 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utilizados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utilizados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1 265 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63,5 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não utilizados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utilizados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1 332 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63,5 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não utilizados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Ambos inoperantes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1 998 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00232" y="4929198"/>
            <a:ext cx="479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Comprimento</a:t>
            </a:r>
            <a:r>
              <a:rPr lang="en-US" b="1" dirty="0" smtClean="0"/>
              <a:t> de </a:t>
            </a:r>
            <a:r>
              <a:rPr lang="en-US" b="1" dirty="0" err="1" smtClean="0"/>
              <a:t>pista</a:t>
            </a:r>
            <a:r>
              <a:rPr lang="en-US" b="1" dirty="0" smtClean="0"/>
              <a:t> </a:t>
            </a:r>
            <a:r>
              <a:rPr lang="en-US" b="1" dirty="0" err="1" smtClean="0"/>
              <a:t>disponível</a:t>
            </a:r>
            <a:r>
              <a:rPr lang="en-US" b="1" dirty="0" smtClean="0"/>
              <a:t>: 1880 metros)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28926" y="3357562"/>
            <a:ext cx="2786082" cy="714380"/>
          </a:xfrm>
        </p:spPr>
        <p:txBody>
          <a:bodyPr>
            <a:noAutofit/>
          </a:bodyPr>
          <a:lstStyle/>
          <a:p>
            <a:r>
              <a:rPr lang="en-US" sz="4400" dirty="0" smtClean="0"/>
              <a:t>Obrigado</a:t>
            </a:r>
            <a:endParaRPr lang="pt-BR" sz="4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3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endParaRPr lang="en-US" dirty="0" smtClean="0"/>
          </a:p>
          <a:p>
            <a:r>
              <a:rPr lang="en-US" dirty="0" err="1" smtClean="0"/>
              <a:t>Gestão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e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riscos</a:t>
            </a:r>
            <a:r>
              <a:rPr lang="en-US" dirty="0" smtClean="0"/>
              <a:t> </a:t>
            </a:r>
            <a:r>
              <a:rPr lang="en-US" dirty="0" err="1" smtClean="0"/>
              <a:t>complexos</a:t>
            </a:r>
            <a:endParaRPr lang="en-US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de </a:t>
            </a:r>
            <a:r>
              <a:rPr lang="en-US" dirty="0" err="1" smtClean="0"/>
              <a:t>perigos</a:t>
            </a:r>
            <a:endParaRPr lang="en-US" dirty="0" smtClean="0"/>
          </a:p>
          <a:p>
            <a:r>
              <a:rPr lang="en-US" dirty="0" err="1" smtClean="0"/>
              <a:t>Redução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en-US" dirty="0" smtClean="0"/>
          </a:p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percebido</a:t>
            </a:r>
            <a:endParaRPr lang="en-US" dirty="0" smtClean="0"/>
          </a:p>
          <a:p>
            <a:r>
              <a:rPr lang="en-US" dirty="0" err="1" smtClean="0"/>
              <a:t>Supersentido</a:t>
            </a:r>
            <a:r>
              <a:rPr lang="en-US" dirty="0" smtClean="0"/>
              <a:t> (</a:t>
            </a:r>
            <a:r>
              <a:rPr lang="en-US" dirty="0" err="1" smtClean="0"/>
              <a:t>sexto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Laissez Faire / </a:t>
            </a:r>
            <a:r>
              <a:rPr lang="en-US" dirty="0" err="1" smtClean="0"/>
              <a:t>Otimismo</a:t>
            </a:r>
            <a:endParaRPr lang="en-US" dirty="0" smtClean="0"/>
          </a:p>
          <a:p>
            <a:r>
              <a:rPr lang="en-US" dirty="0" err="1" smtClean="0"/>
              <a:t>Preocupação</a:t>
            </a:r>
            <a:r>
              <a:rPr lang="en-US" dirty="0" smtClean="0"/>
              <a:t> / </a:t>
            </a:r>
            <a:r>
              <a:rPr lang="en-US" dirty="0" err="1" smtClean="0"/>
              <a:t>Pessimismo</a:t>
            </a:r>
            <a:endParaRPr lang="en-US" dirty="0" smtClean="0"/>
          </a:p>
          <a:p>
            <a:r>
              <a:rPr lang="en-US" i="1" dirty="0" err="1" smtClean="0"/>
              <a:t>Conformidade</a:t>
            </a:r>
            <a:r>
              <a:rPr lang="en-US" i="1" dirty="0" smtClean="0"/>
              <a:t> com </a:t>
            </a:r>
            <a:r>
              <a:rPr lang="en-US" i="1" dirty="0" err="1" smtClean="0"/>
              <a:t>normas</a:t>
            </a:r>
            <a:r>
              <a:rPr lang="en-US" i="1" dirty="0" smtClean="0"/>
              <a:t>, </a:t>
            </a:r>
            <a:r>
              <a:rPr lang="en-US" i="1" dirty="0" err="1" smtClean="0"/>
              <a:t>códigos</a:t>
            </a:r>
            <a:r>
              <a:rPr lang="en-US" i="1" dirty="0" smtClean="0"/>
              <a:t>, </a:t>
            </a:r>
            <a:r>
              <a:rPr lang="en-US" i="1" dirty="0" err="1" smtClean="0"/>
              <a:t>regras</a:t>
            </a:r>
            <a:r>
              <a:rPr lang="en-US" i="1" dirty="0" smtClean="0"/>
              <a:t> e </a:t>
            </a:r>
            <a:r>
              <a:rPr lang="en-US" i="1" dirty="0" err="1" smtClean="0"/>
              <a:t>inspeções</a:t>
            </a:r>
            <a:endParaRPr lang="en-US" i="1" dirty="0" smtClean="0"/>
          </a:p>
          <a:p>
            <a:r>
              <a:rPr lang="en-US" dirty="0" err="1" smtClean="0"/>
              <a:t>Correções</a:t>
            </a:r>
            <a:r>
              <a:rPr lang="en-US" dirty="0" smtClean="0"/>
              <a:t> </a:t>
            </a:r>
            <a:r>
              <a:rPr lang="en-US" dirty="0" err="1" smtClean="0"/>
              <a:t>reativas</a:t>
            </a:r>
            <a:r>
              <a:rPr lang="en-US" dirty="0" smtClean="0"/>
              <a:t> de </a:t>
            </a:r>
            <a:r>
              <a:rPr lang="en-US" dirty="0" err="1" smtClean="0"/>
              <a:t>falhas</a:t>
            </a:r>
            <a:endParaRPr lang="en-US" dirty="0" smtClean="0"/>
          </a:p>
          <a:p>
            <a:r>
              <a:rPr lang="en-US" dirty="0" err="1" smtClean="0"/>
              <a:t>Fornecedores</a:t>
            </a:r>
            <a:r>
              <a:rPr lang="en-US" dirty="0" smtClean="0"/>
              <a:t>, </a:t>
            </a:r>
            <a:r>
              <a:rPr lang="en-US" dirty="0" err="1" smtClean="0"/>
              <a:t>seguros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sistêmica</a:t>
            </a:r>
            <a:r>
              <a:rPr lang="en-US" dirty="0" smtClean="0"/>
              <a:t> da </a:t>
            </a:r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Perguntas</a:t>
            </a:r>
            <a:r>
              <a:rPr lang="en-US" dirty="0" smtClean="0"/>
              <a:t> …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é o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Conformidade</a:t>
            </a:r>
            <a:r>
              <a:rPr lang="en-US" dirty="0" smtClean="0"/>
              <a:t> com as </a:t>
            </a:r>
            <a:r>
              <a:rPr lang="en-US" dirty="0" err="1" smtClean="0"/>
              <a:t>normas</a:t>
            </a:r>
            <a:r>
              <a:rPr lang="en-US" dirty="0" smtClean="0"/>
              <a:t>, </a:t>
            </a:r>
            <a:r>
              <a:rPr lang="en-US" dirty="0" err="1" smtClean="0"/>
              <a:t>códigos</a:t>
            </a:r>
            <a:r>
              <a:rPr lang="en-US" dirty="0" smtClean="0"/>
              <a:t> e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garante</a:t>
            </a:r>
            <a:r>
              <a:rPr lang="en-US" dirty="0" smtClean="0"/>
              <a:t> a </a:t>
            </a:r>
            <a:r>
              <a:rPr lang="en-US" dirty="0" err="1" smtClean="0"/>
              <a:t>segurança</a:t>
            </a:r>
            <a:r>
              <a:rPr lang="en-US" dirty="0" smtClean="0"/>
              <a:t> das </a:t>
            </a:r>
            <a:r>
              <a:rPr lang="en-US" dirty="0" err="1" smtClean="0"/>
              <a:t>operações</a:t>
            </a:r>
            <a:r>
              <a:rPr lang="en-US" dirty="0" smtClean="0"/>
              <a:t>?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Expectativa</a:t>
            </a:r>
            <a:r>
              <a:rPr lang="en-US" dirty="0" smtClean="0"/>
              <a:t> de </a:t>
            </a:r>
            <a:r>
              <a:rPr lang="en-US" dirty="0" err="1" smtClean="0"/>
              <a:t>perda</a:t>
            </a:r>
            <a:r>
              <a:rPr lang="en-US" dirty="0" smtClean="0"/>
              <a:t>/</a:t>
            </a:r>
            <a:r>
              <a:rPr lang="en-US" dirty="0" err="1" smtClean="0"/>
              <a:t>insucesso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intervalo</a:t>
            </a:r>
            <a:r>
              <a:rPr lang="en-US" dirty="0" smtClean="0"/>
              <a:t> de tempo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Expressão</a:t>
            </a:r>
            <a:r>
              <a:rPr lang="en-US" dirty="0" smtClean="0"/>
              <a:t> da </a:t>
            </a:r>
            <a:r>
              <a:rPr lang="en-US" dirty="0" err="1" smtClean="0"/>
              <a:t>combinação</a:t>
            </a:r>
            <a:r>
              <a:rPr lang="en-US" dirty="0" smtClean="0"/>
              <a:t> de </a:t>
            </a:r>
            <a:r>
              <a:rPr lang="en-US" dirty="0" err="1" smtClean="0"/>
              <a:t>severidade</a:t>
            </a:r>
            <a:r>
              <a:rPr lang="en-US" dirty="0" smtClean="0"/>
              <a:t> do </a:t>
            </a:r>
            <a:r>
              <a:rPr lang="en-US" dirty="0" err="1" smtClean="0"/>
              <a:t>efeito</a:t>
            </a:r>
            <a:r>
              <a:rPr lang="en-US" dirty="0" smtClean="0"/>
              <a:t> e da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ocorrência</a:t>
            </a:r>
            <a:r>
              <a:rPr lang="en-US" dirty="0" smtClean="0"/>
              <a:t> da </a:t>
            </a:r>
            <a:r>
              <a:rPr lang="en-US" dirty="0" err="1" smtClean="0"/>
              <a:t>perda</a:t>
            </a:r>
            <a:r>
              <a:rPr lang="en-US" dirty="0" smtClean="0"/>
              <a:t>/</a:t>
            </a:r>
            <a:r>
              <a:rPr lang="en-US" dirty="0" err="1" smtClean="0"/>
              <a:t>insucesso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Quantificação</a:t>
            </a:r>
            <a:r>
              <a:rPr lang="en-US" dirty="0" smtClean="0"/>
              <a:t> da </a:t>
            </a:r>
            <a:r>
              <a:rPr lang="en-US" dirty="0" err="1" smtClean="0"/>
              <a:t>taxa</a:t>
            </a:r>
            <a:r>
              <a:rPr lang="en-US" dirty="0" smtClean="0"/>
              <a:t> de </a:t>
            </a:r>
            <a:r>
              <a:rPr lang="en-US" dirty="0" err="1" smtClean="0"/>
              <a:t>perda</a:t>
            </a:r>
            <a:r>
              <a:rPr lang="en-US" dirty="0" smtClean="0"/>
              <a:t>/</a:t>
            </a:r>
            <a:r>
              <a:rPr lang="en-US" dirty="0" err="1" smtClean="0"/>
              <a:t>insucesso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285852" y="5143512"/>
            <a:ext cx="6500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Risco</a:t>
            </a:r>
            <a:r>
              <a:rPr lang="en-US" sz="3200" dirty="0" smtClean="0"/>
              <a:t> = </a:t>
            </a:r>
            <a:r>
              <a:rPr lang="en-US" sz="3200" dirty="0" err="1" smtClean="0"/>
              <a:t>Severidade</a:t>
            </a:r>
            <a:r>
              <a:rPr lang="en-US" sz="3200" dirty="0" smtClean="0"/>
              <a:t> X </a:t>
            </a:r>
            <a:r>
              <a:rPr lang="en-US" sz="3200" dirty="0" err="1" smtClean="0"/>
              <a:t>Probabilidade</a:t>
            </a:r>
            <a:r>
              <a:rPr lang="en-US" sz="3200" dirty="0" smtClean="0"/>
              <a:t> 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Características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aeronáutico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complexa</a:t>
            </a:r>
            <a:endParaRPr lang="en-US" dirty="0" smtClean="0"/>
          </a:p>
          <a:p>
            <a:r>
              <a:rPr lang="en-US" dirty="0" err="1" smtClean="0"/>
              <a:t>Sinergia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interfaces</a:t>
            </a:r>
          </a:p>
          <a:p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cooperativos</a:t>
            </a:r>
            <a:endParaRPr lang="en-US" dirty="0" smtClean="0"/>
          </a:p>
          <a:p>
            <a:pPr lvl="1"/>
            <a:r>
              <a:rPr lang="en-US" dirty="0" err="1" smtClean="0"/>
              <a:t>Baixa</a:t>
            </a:r>
            <a:r>
              <a:rPr lang="en-US" dirty="0" smtClean="0"/>
              <a:t> auto-</a:t>
            </a:r>
            <a:r>
              <a:rPr lang="en-US" dirty="0" err="1" smtClean="0"/>
              <a:t>organização</a:t>
            </a:r>
            <a:endParaRPr lang="en-US" dirty="0" smtClean="0"/>
          </a:p>
          <a:p>
            <a:pPr lvl="1"/>
            <a:r>
              <a:rPr lang="en-US" dirty="0" smtClean="0"/>
              <a:t>Alta </a:t>
            </a:r>
            <a:r>
              <a:rPr lang="en-US" dirty="0" err="1" smtClean="0"/>
              <a:t>organização-induzida</a:t>
            </a:r>
            <a:endParaRPr lang="en-US" dirty="0" smtClean="0"/>
          </a:p>
          <a:p>
            <a:r>
              <a:rPr lang="en-US" dirty="0" err="1" smtClean="0"/>
              <a:t>Componentes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 com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severidade</a:t>
            </a:r>
            <a:endParaRPr lang="en-US" dirty="0" smtClean="0"/>
          </a:p>
          <a:p>
            <a:r>
              <a:rPr lang="en-US" dirty="0" err="1" smtClean="0"/>
              <a:t>Envolvimento</a:t>
            </a:r>
            <a:r>
              <a:rPr lang="en-US" dirty="0" smtClean="0"/>
              <a:t> </a:t>
            </a:r>
            <a:r>
              <a:rPr lang="en-US" dirty="0" err="1" smtClean="0"/>
              <a:t>gerencial</a:t>
            </a:r>
            <a:endParaRPr lang="en-US" dirty="0" smtClean="0"/>
          </a:p>
          <a:p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reguladas</a:t>
            </a:r>
            <a:endParaRPr lang="en-US" dirty="0" smtClean="0"/>
          </a:p>
          <a:p>
            <a:r>
              <a:rPr lang="en-US" dirty="0" smtClean="0"/>
              <a:t>Alto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Ciclo</a:t>
            </a:r>
            <a:r>
              <a:rPr lang="en-US" dirty="0" smtClean="0"/>
              <a:t> da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escopo</a:t>
            </a:r>
            <a:r>
              <a:rPr lang="en-US" dirty="0" smtClean="0"/>
              <a:t> (</a:t>
            </a:r>
            <a:r>
              <a:rPr lang="en-US" dirty="0" err="1" smtClean="0"/>
              <a:t>pessoal</a:t>
            </a:r>
            <a:r>
              <a:rPr lang="en-US" dirty="0" smtClean="0"/>
              <a:t>, </a:t>
            </a:r>
            <a:r>
              <a:rPr lang="en-US" dirty="0" err="1" smtClean="0"/>
              <a:t>operação</a:t>
            </a:r>
            <a:r>
              <a:rPr lang="en-US" dirty="0" smtClean="0"/>
              <a:t>, etc.)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responsabilidade</a:t>
            </a:r>
            <a:r>
              <a:rPr lang="en-US" dirty="0" smtClean="0"/>
              <a:t> e </a:t>
            </a:r>
            <a:r>
              <a:rPr lang="en-US" dirty="0" err="1" smtClean="0"/>
              <a:t>autoridade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 de </a:t>
            </a:r>
            <a:r>
              <a:rPr lang="en-US" dirty="0" err="1" smtClean="0"/>
              <a:t>tolerância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perigos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perigo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Definir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r>
              <a:rPr lang="en-US" dirty="0" smtClean="0"/>
              <a:t> residual </a:t>
            </a:r>
            <a:r>
              <a:rPr lang="en-US" dirty="0" err="1" smtClean="0"/>
              <a:t>excessivo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Confirmar</a:t>
            </a:r>
            <a:r>
              <a:rPr lang="en-US" dirty="0" smtClean="0"/>
              <a:t> a </a:t>
            </a:r>
            <a:r>
              <a:rPr lang="en-US" dirty="0" err="1" smtClean="0"/>
              <a:t>implementação</a:t>
            </a:r>
            <a:r>
              <a:rPr lang="en-US" dirty="0" smtClean="0"/>
              <a:t> das </a:t>
            </a:r>
            <a:r>
              <a:rPr lang="en-US" dirty="0" err="1" smtClean="0"/>
              <a:t>correções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Monitorar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Gestão da Segurança Operacional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002-578A-40A5-98B0-F3676E5111E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1177</Words>
  <Application>Microsoft Office PowerPoint</Application>
  <PresentationFormat>Apresentação na tela (4:3)</PresentationFormat>
  <Paragraphs>339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Análise de Riscos</vt:lpstr>
      <vt:lpstr>Gestão de Riscos</vt:lpstr>
      <vt:lpstr>Gestão de Riscos</vt:lpstr>
      <vt:lpstr>Tópicos</vt:lpstr>
      <vt:lpstr>Tipos de gestão de risco</vt:lpstr>
      <vt:lpstr>Perguntas …</vt:lpstr>
      <vt:lpstr>Definição de risco</vt:lpstr>
      <vt:lpstr>Características do risco aeronáutico</vt:lpstr>
      <vt:lpstr>Ciclo da gestão de risco</vt:lpstr>
      <vt:lpstr>Tipos de Risco</vt:lpstr>
      <vt:lpstr>Exemplos de escopo</vt:lpstr>
      <vt:lpstr>Identificação dos Perigos</vt:lpstr>
      <vt:lpstr>Descrição de perigos</vt:lpstr>
      <vt:lpstr>Tipos de análises</vt:lpstr>
      <vt:lpstr>Técnicas analíticas</vt:lpstr>
      <vt:lpstr>Lista preliminar de perigos</vt:lpstr>
      <vt:lpstr>Matriz de Risco</vt:lpstr>
      <vt:lpstr>Comportamento do risco</vt:lpstr>
      <vt:lpstr>Nível aceitável de risco (ALARP)</vt:lpstr>
      <vt:lpstr>Nível Aceitável de Risco</vt:lpstr>
      <vt:lpstr>Cálculos de tolerância - ALARP</vt:lpstr>
      <vt:lpstr>Exemplos</vt:lpstr>
      <vt:lpstr>Redução de risco</vt:lpstr>
      <vt:lpstr>Como avaliar severidade</vt:lpstr>
      <vt:lpstr>Como avaliar probabilidade</vt:lpstr>
      <vt:lpstr>Por que aceitamos o risco?</vt:lpstr>
      <vt:lpstr>Falhas comuns</vt:lpstr>
      <vt:lpstr>Solucionando conflitos de análises</vt:lpstr>
      <vt:lpstr>Definição da tolerância ao risco</vt:lpstr>
      <vt:lpstr>Estudo de caso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Sales</dc:creator>
  <cp:lastModifiedBy>Sergio A. Sales</cp:lastModifiedBy>
  <cp:revision>110</cp:revision>
  <dcterms:created xsi:type="dcterms:W3CDTF">2013-10-26T20:17:44Z</dcterms:created>
  <dcterms:modified xsi:type="dcterms:W3CDTF">2013-11-01T12:48:35Z</dcterms:modified>
</cp:coreProperties>
</file>